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70" r:id="rId4"/>
    <p:sldId id="283" r:id="rId5"/>
    <p:sldId id="265" r:id="rId6"/>
    <p:sldId id="259" r:id="rId7"/>
    <p:sldId id="262" r:id="rId8"/>
    <p:sldId id="278" r:id="rId9"/>
    <p:sldId id="273" r:id="rId10"/>
    <p:sldId id="276" r:id="rId11"/>
    <p:sldId id="274" r:id="rId12"/>
    <p:sldId id="279" r:id="rId13"/>
    <p:sldId id="263" r:id="rId14"/>
    <p:sldId id="264" r:id="rId15"/>
    <p:sldId id="271" r:id="rId16"/>
    <p:sldId id="272" r:id="rId17"/>
    <p:sldId id="266" r:id="rId18"/>
    <p:sldId id="267" r:id="rId19"/>
    <p:sldId id="260"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59CC3EB5-F4A6-4431-B378-21871BE5798A}">
          <p14:sldIdLst>
            <p14:sldId id="256"/>
          </p14:sldIdLst>
        </p14:section>
        <p14:section name="Projekt" id="{4FF42721-C0FA-4ABB-9C0B-FB7C01067BE8}">
          <p14:sldIdLst>
            <p14:sldId id="257"/>
            <p14:sldId id="270"/>
            <p14:sldId id="283"/>
            <p14:sldId id="265"/>
          </p14:sldIdLst>
        </p14:section>
        <p14:section name="1. Projekt" id="{22641138-7145-4B91-BC1C-5D20315917A7}">
          <p14:sldIdLst>
            <p14:sldId id="259"/>
            <p14:sldId id="262"/>
            <p14:sldId id="278"/>
            <p14:sldId id="273"/>
            <p14:sldId id="276"/>
            <p14:sldId id="274"/>
            <p14:sldId id="279"/>
          </p14:sldIdLst>
        </p14:section>
        <p14:section name="2. Projekt" id="{212249C0-38F5-4B31-BD88-67CFB54090DB}">
          <p14:sldIdLst>
            <p14:sldId id="263"/>
            <p14:sldId id="264"/>
            <p14:sldId id="271"/>
            <p14:sldId id="272"/>
          </p14:sldIdLst>
        </p14:section>
        <p14:section name="3. Projekt" id="{BD309E87-A0B0-4D17-A419-84E1213ED6FC}">
          <p14:sldIdLst>
            <p14:sldId id="266"/>
            <p14:sldId id="267"/>
          </p14:sldIdLst>
        </p14:section>
        <p14:section name="Umsetzung" id="{B2311169-2CB5-4DFB-9FE5-3F417893D8D2}">
          <p14:sldIdLst>
            <p14:sldId id="260"/>
          </p14:sldIdLst>
        </p14:section>
        <p14:section name="Kosten" id="{0556572B-2965-45FA-B2EE-186AB195C69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94694"/>
  </p:normalViewPr>
  <p:slideViewPr>
    <p:cSldViewPr snapToGrid="0">
      <p:cViewPr varScale="1">
        <p:scale>
          <a:sx n="107" d="100"/>
          <a:sy n="107" d="100"/>
        </p:scale>
        <p:origin x="184"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esn00e\OneDrive%20-%20Siemens%20Energy\Desktop\02_Projects\003_PV_Projects\06_Sawumandla\PV-Projekt%20Peru\BusinessCase%20_PVSystem_@SiteName_200722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wiesn00e\OneDrive%20-%20Siemens%20Energy\Desktop\02_Projects\003_PV_Projects\06_Sawumandla\PV-Projekt%20Peru\BusinessCase%20_PVSystem_@SiteName_200722_v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wiesn00e\OneDrive%20-%20Siemens%20Energy\Desktop\02_Projects\003_PV_Projects\06_Sawumandla\PV-Projekt%20Peru\BusinessCase%20_PVSystem_@SiteName_200722_v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6"/>
          <c:order val="0"/>
          <c:tx>
            <c:strRef>
              <c:f>A!$A$20:$B$20</c:f>
              <c:strCache>
                <c:ptCount val="2"/>
                <c:pt idx="0">
                  <c:v>Net Cash Flow</c:v>
                </c:pt>
              </c:strCache>
            </c:strRef>
          </c:tx>
          <c:spPr>
            <a:ln w="28575" cap="rnd">
              <a:solidFill>
                <a:schemeClr val="accent1">
                  <a:tint val="48000"/>
                </a:schemeClr>
              </a:solidFill>
              <a:round/>
            </a:ln>
            <a:effectLst/>
          </c:spPr>
          <c:marker>
            <c:symbol val="none"/>
          </c:marker>
          <c:cat>
            <c:numRef>
              <c:f>A!$C$13:$AA$13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cat>
          <c:val>
            <c:numRef>
              <c:f>A!$C$20:$AA$20</c:f>
              <c:numCache>
                <c:formatCode>"€"#,##0_);[Red]\("€"#,##0\)</c:formatCode>
                <c:ptCount val="25"/>
                <c:pt idx="0">
                  <c:v>-21585.484848484848</c:v>
                </c:pt>
                <c:pt idx="1">
                  <c:v>-18494.036363636362</c:v>
                </c:pt>
                <c:pt idx="2">
                  <c:v>-15695.094801903331</c:v>
                </c:pt>
                <c:pt idx="3">
                  <c:v>-13160.990675587735</c:v>
                </c:pt>
                <c:pt idx="4">
                  <c:v>-10866.671430499919</c:v>
                </c:pt>
                <c:pt idx="5">
                  <c:v>-8789.4539689312733</c:v>
                </c:pt>
                <c:pt idx="6">
                  <c:v>-6908.8005741368979</c:v>
                </c:pt>
                <c:pt idx="7">
                  <c:v>-5206.1160235875577</c:v>
                </c:pt>
                <c:pt idx="8">
                  <c:v>-3664.5638874696997</c:v>
                </c:pt>
                <c:pt idx="9">
                  <c:v>-2268.9001983501112</c:v>
                </c:pt>
                <c:pt idx="10">
                  <c:v>-1005.3228494481882</c:v>
                </c:pt>
                <c:pt idx="11">
                  <c:v>138.6647657326539</c:v>
                </c:pt>
                <c:pt idx="12">
                  <c:v>1174.37721903887</c:v>
                </c:pt>
                <c:pt idx="13">
                  <c:v>2112.0588378624343</c:v>
                </c:pt>
                <c:pt idx="14">
                  <c:v>2960.9849239057512</c:v>
                </c:pt>
                <c:pt idx="15">
                  <c:v>3729.5534001350206</c:v>
                </c:pt>
                <c:pt idx="16">
                  <c:v>4425.3677910229817</c:v>
                </c:pt>
                <c:pt idx="17">
                  <c:v>5055.3123556005266</c:v>
                </c:pt>
                <c:pt idx="18">
                  <c:v>5625.6201153471156</c:v>
                </c:pt>
                <c:pt idx="19">
                  <c:v>6141.9344487871458</c:v>
                </c:pt>
                <c:pt idx="20">
                  <c:v>6609.3648611306344</c:v>
                </c:pt>
                <c:pt idx="21">
                  <c:v>7032.5374797746335</c:v>
                </c:pt>
                <c:pt idx="22">
                  <c:v>7415.6407743986674</c:v>
                </c:pt>
                <c:pt idx="23">
                  <c:v>7762.4669532289263</c:v>
                </c:pt>
                <c:pt idx="24">
                  <c:v>8076.4494443464573</c:v>
                </c:pt>
              </c:numCache>
            </c:numRef>
          </c:val>
          <c:smooth val="0"/>
          <c:extLst>
            <c:ext xmlns:c16="http://schemas.microsoft.com/office/drawing/2014/chart" uri="{C3380CC4-5D6E-409C-BE32-E72D297353CC}">
              <c16:uniqueId val="{00000000-D68A-4E11-B565-9BF35808358E}"/>
            </c:ext>
          </c:extLst>
        </c:ser>
        <c:dLbls>
          <c:showLegendKey val="0"/>
          <c:showVal val="0"/>
          <c:showCatName val="0"/>
          <c:showSerName val="0"/>
          <c:showPercent val="0"/>
          <c:showBubbleSize val="0"/>
        </c:dLbls>
        <c:smooth val="0"/>
        <c:axId val="602717496"/>
        <c:axId val="602718152"/>
      </c:lineChart>
      <c:catAx>
        <c:axId val="60271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2718152"/>
        <c:crosses val="autoZero"/>
        <c:auto val="1"/>
        <c:lblAlgn val="ctr"/>
        <c:lblOffset val="100"/>
        <c:noMultiLvlLbl val="0"/>
      </c:catAx>
      <c:valAx>
        <c:axId val="6027181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2717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B!$A$20:$B$20</c:f>
              <c:strCache>
                <c:ptCount val="2"/>
                <c:pt idx="0">
                  <c:v>Net Cash Flow</c:v>
                </c:pt>
              </c:strCache>
            </c:strRef>
          </c:tx>
          <c:spPr>
            <a:ln w="28575" cap="rnd">
              <a:solidFill>
                <a:schemeClr val="accent2"/>
              </a:solidFill>
              <a:round/>
            </a:ln>
            <a:effectLst/>
          </c:spPr>
          <c:marker>
            <c:symbol val="none"/>
          </c:marker>
          <c:cat>
            <c:numRef>
              <c:f>B!$C$13:$AA$13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cat>
          <c:val>
            <c:numRef>
              <c:f>B!$C$20:$AA$20</c:f>
              <c:numCache>
                <c:formatCode>"€"#,##0_);[Red]\("€"#,##0\)</c:formatCode>
                <c:ptCount val="25"/>
                <c:pt idx="0">
                  <c:v>-8163.0228758169933</c:v>
                </c:pt>
                <c:pt idx="1">
                  <c:v>-6369.5476098936306</c:v>
                </c:pt>
                <c:pt idx="2">
                  <c:v>-4618.5533630855898</c:v>
                </c:pt>
                <c:pt idx="3">
                  <c:v>-2909.0433427969592</c:v>
                </c:pt>
                <c:pt idx="4">
                  <c:v>-1240.0442374418744</c:v>
                </c:pt>
                <c:pt idx="5">
                  <c:v>389.39433578446915</c:v>
                </c:pt>
                <c:pt idx="6">
                  <c:v>1980.2003701385929</c:v>
                </c:pt>
                <c:pt idx="7">
                  <c:v>3533.279995871042</c:v>
                </c:pt>
                <c:pt idx="8">
                  <c:v>5049.5179943768235</c:v>
                </c:pt>
                <c:pt idx="9">
                  <c:v>6529.7783002454889</c:v>
                </c:pt>
                <c:pt idx="10">
                  <c:v>7974.9044914955921</c:v>
                </c:pt>
                <c:pt idx="11">
                  <c:v>9385.7202682714633</c:v>
                </c:pt>
                <c:pt idx="12">
                  <c:v>10763.029920273784</c:v>
                </c:pt>
                <c:pt idx="13">
                  <c:v>12107.618783189017</c:v>
                </c:pt>
                <c:pt idx="14">
                  <c:v>13420.253684376486</c:v>
                </c:pt>
                <c:pt idx="15">
                  <c:v>14701.683378065885</c:v>
                </c:pt>
                <c:pt idx="16">
                  <c:v>15952.63897031196</c:v>
                </c:pt>
                <c:pt idx="17">
                  <c:v>17173.834333947369</c:v>
                </c:pt>
                <c:pt idx="18">
                  <c:v>18365.966513769014</c:v>
                </c:pt>
                <c:pt idx="19">
                  <c:v>19529.716122187634</c:v>
                </c:pt>
                <c:pt idx="20">
                  <c:v>20665.747725565008</c:v>
                </c:pt>
                <c:pt idx="21">
                  <c:v>21774.710221457855</c:v>
                </c:pt>
                <c:pt idx="22">
                  <c:v>22857.237206982369</c:v>
                </c:pt>
                <c:pt idx="23">
                  <c:v>23913.947338508282</c:v>
                </c:pt>
                <c:pt idx="24">
                  <c:v>24945.444682886453</c:v>
                </c:pt>
              </c:numCache>
            </c:numRef>
          </c:val>
          <c:smooth val="0"/>
          <c:extLst>
            <c:ext xmlns:c16="http://schemas.microsoft.com/office/drawing/2014/chart" uri="{C3380CC4-5D6E-409C-BE32-E72D297353CC}">
              <c16:uniqueId val="{00000000-6B1D-4D4E-8AB9-8B55E4CEA6B6}"/>
            </c:ext>
          </c:extLst>
        </c:ser>
        <c:ser>
          <c:idx val="6"/>
          <c:order val="1"/>
          <c:tx>
            <c:strRef>
              <c:f>A!$A$20:$B$20</c:f>
              <c:strCache>
                <c:ptCount val="2"/>
                <c:pt idx="0">
                  <c:v>Net Cash Flow</c:v>
                </c:pt>
              </c:strCache>
            </c:strRef>
          </c:tx>
          <c:spPr>
            <a:ln w="28575" cap="rnd">
              <a:solidFill>
                <a:schemeClr val="accent1">
                  <a:lumMod val="60000"/>
                </a:schemeClr>
              </a:solidFill>
              <a:round/>
            </a:ln>
            <a:effectLst/>
          </c:spPr>
          <c:marker>
            <c:symbol val="none"/>
          </c:marker>
          <c:cat>
            <c:numRef>
              <c:f>A!$C$13:$AA$13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cat>
          <c:val>
            <c:numRef>
              <c:f>A!$C$20:$AA$20</c:f>
              <c:numCache>
                <c:formatCode>"€"#,##0_);[Red]\("€"#,##0\)</c:formatCode>
                <c:ptCount val="25"/>
                <c:pt idx="0">
                  <c:v>-21585.484848484848</c:v>
                </c:pt>
                <c:pt idx="1">
                  <c:v>-18494.036363636362</c:v>
                </c:pt>
                <c:pt idx="2">
                  <c:v>-15695.094801903331</c:v>
                </c:pt>
                <c:pt idx="3">
                  <c:v>-13160.990675587735</c:v>
                </c:pt>
                <c:pt idx="4">
                  <c:v>-10866.671430499919</c:v>
                </c:pt>
                <c:pt idx="5">
                  <c:v>-8789.4539689312733</c:v>
                </c:pt>
                <c:pt idx="6">
                  <c:v>-6908.8005741368979</c:v>
                </c:pt>
                <c:pt idx="7">
                  <c:v>-5206.1160235875577</c:v>
                </c:pt>
                <c:pt idx="8">
                  <c:v>-3664.5638874696997</c:v>
                </c:pt>
                <c:pt idx="9">
                  <c:v>-2268.9001983501112</c:v>
                </c:pt>
                <c:pt idx="10">
                  <c:v>-1005.3228494481882</c:v>
                </c:pt>
                <c:pt idx="11">
                  <c:v>138.6647657326539</c:v>
                </c:pt>
                <c:pt idx="12">
                  <c:v>1174.37721903887</c:v>
                </c:pt>
                <c:pt idx="13">
                  <c:v>2112.0588378624343</c:v>
                </c:pt>
                <c:pt idx="14">
                  <c:v>2960.9849239057512</c:v>
                </c:pt>
                <c:pt idx="15">
                  <c:v>3729.5534001350206</c:v>
                </c:pt>
                <c:pt idx="16">
                  <c:v>4425.3677910229817</c:v>
                </c:pt>
                <c:pt idx="17">
                  <c:v>5055.3123556005266</c:v>
                </c:pt>
                <c:pt idx="18">
                  <c:v>5625.6201153471156</c:v>
                </c:pt>
                <c:pt idx="19">
                  <c:v>6141.9344487871458</c:v>
                </c:pt>
                <c:pt idx="20">
                  <c:v>6609.3648611306344</c:v>
                </c:pt>
                <c:pt idx="21">
                  <c:v>7032.5374797746335</c:v>
                </c:pt>
                <c:pt idx="22">
                  <c:v>7415.6407743986674</c:v>
                </c:pt>
                <c:pt idx="23">
                  <c:v>7762.4669532289263</c:v>
                </c:pt>
                <c:pt idx="24">
                  <c:v>8076.4494443464573</c:v>
                </c:pt>
              </c:numCache>
            </c:numRef>
          </c:val>
          <c:smooth val="0"/>
          <c:extLst>
            <c:ext xmlns:c16="http://schemas.microsoft.com/office/drawing/2014/chart" uri="{C3380CC4-5D6E-409C-BE32-E72D297353CC}">
              <c16:uniqueId val="{00000001-6B1D-4D4E-8AB9-8B55E4CEA6B6}"/>
            </c:ext>
          </c:extLst>
        </c:ser>
        <c:dLbls>
          <c:showLegendKey val="0"/>
          <c:showVal val="0"/>
          <c:showCatName val="0"/>
          <c:showSerName val="0"/>
          <c:showPercent val="0"/>
          <c:showBubbleSize val="0"/>
        </c:dLbls>
        <c:smooth val="0"/>
        <c:axId val="602717496"/>
        <c:axId val="602718152"/>
      </c:lineChart>
      <c:catAx>
        <c:axId val="60271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2718152"/>
        <c:crosses val="autoZero"/>
        <c:auto val="1"/>
        <c:lblAlgn val="ctr"/>
        <c:lblOffset val="100"/>
        <c:noMultiLvlLbl val="0"/>
      </c:catAx>
      <c:valAx>
        <c:axId val="6027181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2717496"/>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txPr>
    <a:bodyPr/>
    <a:lstStyle/>
    <a:p>
      <a:pPr>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a:t>Breakeven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spPr>
            <a:ln w="28575" cap="rnd">
              <a:solidFill>
                <a:schemeClr val="accent1"/>
              </a:solidFill>
              <a:round/>
            </a:ln>
            <a:effectLst/>
          </c:spPr>
          <c:marker>
            <c:symbol val="none"/>
          </c:marker>
          <c:cat>
            <c:numRef>
              <c:f>Dieselkosten!$A$2:$Y$2</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cat>
          <c:val>
            <c:numRef>
              <c:f>Dieselkosten!$A$3:$Y$3</c:f>
              <c:numCache>
                <c:formatCode>"€"#,##0_);[Red]\("€"#,##0\)</c:formatCode>
                <c:ptCount val="25"/>
                <c:pt idx="0">
                  <c:v>3780</c:v>
                </c:pt>
                <c:pt idx="1">
                  <c:v>7560</c:v>
                </c:pt>
                <c:pt idx="2">
                  <c:v>11340</c:v>
                </c:pt>
                <c:pt idx="3">
                  <c:v>15120</c:v>
                </c:pt>
                <c:pt idx="4">
                  <c:v>18900</c:v>
                </c:pt>
                <c:pt idx="5">
                  <c:v>22680</c:v>
                </c:pt>
                <c:pt idx="6">
                  <c:v>26460</c:v>
                </c:pt>
                <c:pt idx="7">
                  <c:v>30240</c:v>
                </c:pt>
                <c:pt idx="8">
                  <c:v>34020</c:v>
                </c:pt>
                <c:pt idx="9">
                  <c:v>37800</c:v>
                </c:pt>
                <c:pt idx="10">
                  <c:v>41580</c:v>
                </c:pt>
                <c:pt idx="11">
                  <c:v>45360</c:v>
                </c:pt>
                <c:pt idx="12">
                  <c:v>49140</c:v>
                </c:pt>
                <c:pt idx="13">
                  <c:v>52920</c:v>
                </c:pt>
                <c:pt idx="14">
                  <c:v>56700</c:v>
                </c:pt>
                <c:pt idx="15">
                  <c:v>60480</c:v>
                </c:pt>
                <c:pt idx="16">
                  <c:v>64260</c:v>
                </c:pt>
                <c:pt idx="17">
                  <c:v>68040</c:v>
                </c:pt>
                <c:pt idx="18">
                  <c:v>71820</c:v>
                </c:pt>
                <c:pt idx="19">
                  <c:v>75600</c:v>
                </c:pt>
                <c:pt idx="20">
                  <c:v>79380</c:v>
                </c:pt>
                <c:pt idx="21">
                  <c:v>83160</c:v>
                </c:pt>
                <c:pt idx="22">
                  <c:v>86940</c:v>
                </c:pt>
                <c:pt idx="23">
                  <c:v>90720</c:v>
                </c:pt>
                <c:pt idx="24">
                  <c:v>94500</c:v>
                </c:pt>
              </c:numCache>
            </c:numRef>
          </c:val>
          <c:smooth val="0"/>
          <c:extLst>
            <c:ext xmlns:c16="http://schemas.microsoft.com/office/drawing/2014/chart" uri="{C3380CC4-5D6E-409C-BE32-E72D297353CC}">
              <c16:uniqueId val="{00000000-0902-4FC0-9589-97656EB7DA23}"/>
            </c:ext>
          </c:extLst>
        </c:ser>
        <c:dLbls>
          <c:showLegendKey val="0"/>
          <c:showVal val="0"/>
          <c:showCatName val="0"/>
          <c:showSerName val="0"/>
          <c:showPercent val="0"/>
          <c:showBubbleSize val="0"/>
        </c:dLbls>
        <c:smooth val="0"/>
        <c:axId val="408574632"/>
        <c:axId val="408571352"/>
      </c:lineChart>
      <c:catAx>
        <c:axId val="40857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8571352"/>
        <c:crosses val="autoZero"/>
        <c:auto val="1"/>
        <c:lblAlgn val="ctr"/>
        <c:lblOffset val="100"/>
        <c:noMultiLvlLbl val="0"/>
      </c:catAx>
      <c:valAx>
        <c:axId val="4085713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8574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AF6B0-A76D-4D46-A160-F61A5734663E}" type="datetimeFigureOut">
              <a:rPr lang="de-DE" smtClean="0"/>
              <a:t>11.03.23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FEF06-0712-4A54-9F9C-C437C787F394}" type="slidenum">
              <a:rPr lang="de-DE" smtClean="0"/>
              <a:t>‹Nr.›</a:t>
            </a:fld>
            <a:endParaRPr lang="de-DE"/>
          </a:p>
        </p:txBody>
      </p:sp>
    </p:spTree>
    <p:extLst>
      <p:ext uri="{BB962C8B-B14F-4D97-AF65-F5344CB8AC3E}">
        <p14:creationId xmlns:p14="http://schemas.microsoft.com/office/powerpoint/2010/main" val="329581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Montlich</a:t>
            </a:r>
            <a:r>
              <a:rPr lang="de-DE" dirty="0"/>
              <a:t> bei </a:t>
            </a:r>
            <a:r>
              <a:rPr lang="de-DE" dirty="0" err="1"/>
              <a:t>meybol</a:t>
            </a:r>
            <a:r>
              <a:rPr lang="de-DE" dirty="0"/>
              <a:t>: 4 Hektar = 70 </a:t>
            </a:r>
            <a:r>
              <a:rPr lang="de-DE" dirty="0" err="1"/>
              <a:t>Soles</a:t>
            </a:r>
            <a:r>
              <a:rPr lang="de-DE" dirty="0"/>
              <a:t> </a:t>
            </a:r>
          </a:p>
        </p:txBody>
      </p:sp>
      <p:sp>
        <p:nvSpPr>
          <p:cNvPr id="4" name="Foliennummernplatzhalter 3"/>
          <p:cNvSpPr>
            <a:spLocks noGrp="1"/>
          </p:cNvSpPr>
          <p:nvPr>
            <p:ph type="sldNum" sz="quarter" idx="5"/>
          </p:nvPr>
        </p:nvSpPr>
        <p:spPr/>
        <p:txBody>
          <a:bodyPr/>
          <a:lstStyle/>
          <a:p>
            <a:fld id="{5ADFEF06-0712-4A54-9F9C-C437C787F394}" type="slidenum">
              <a:rPr lang="de-DE" smtClean="0"/>
              <a:t>11</a:t>
            </a:fld>
            <a:endParaRPr lang="de-DE"/>
          </a:p>
        </p:txBody>
      </p:sp>
    </p:spTree>
    <p:extLst>
      <p:ext uri="{BB962C8B-B14F-4D97-AF65-F5344CB8AC3E}">
        <p14:creationId xmlns:p14="http://schemas.microsoft.com/office/powerpoint/2010/main" val="2106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ADFEF06-0712-4A54-9F9C-C437C787F394}" type="slidenum">
              <a:rPr lang="de-DE" smtClean="0"/>
              <a:t>12</a:t>
            </a:fld>
            <a:endParaRPr lang="de-DE"/>
          </a:p>
        </p:txBody>
      </p:sp>
    </p:spTree>
    <p:extLst>
      <p:ext uri="{BB962C8B-B14F-4D97-AF65-F5344CB8AC3E}">
        <p14:creationId xmlns:p14="http://schemas.microsoft.com/office/powerpoint/2010/main" val="298584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2EEB2-F638-288B-313D-313FD56E114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1546CEB-CE7E-AAED-3B46-B39EFF5983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D307A9E-72A5-0DED-5D2C-8EEC40A824E4}"/>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5" name="Fußzeilenplatzhalter 4">
            <a:extLst>
              <a:ext uri="{FF2B5EF4-FFF2-40B4-BE49-F238E27FC236}">
                <a16:creationId xmlns:a16="http://schemas.microsoft.com/office/drawing/2014/main" id="{A6990405-EB64-3C2F-4445-57F64C2448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4811473-73FD-72C1-9198-682B7F9BBA0F}"/>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278299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46ADE-F949-FD63-3DA0-B228839CB12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8F50EB6-0BDE-D088-06F7-E093C77FD8A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B80C17-BC9E-0D92-1500-CA38C4644399}"/>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5" name="Fußzeilenplatzhalter 4">
            <a:extLst>
              <a:ext uri="{FF2B5EF4-FFF2-40B4-BE49-F238E27FC236}">
                <a16:creationId xmlns:a16="http://schemas.microsoft.com/office/drawing/2014/main" id="{F0E5E18E-6354-329F-7D58-E40EE22D15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F5ECBA8-3AD0-35BA-427C-C0EF46F30A5C}"/>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3261531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E94675B-7FFB-7CB1-DC4D-5D6CBCDB5BD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3092BB2-0767-DA4A-AE0D-FE7CEBF3AAC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3170029-F62C-59D0-7EDE-1C7A0ECF3A22}"/>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5" name="Fußzeilenplatzhalter 4">
            <a:extLst>
              <a:ext uri="{FF2B5EF4-FFF2-40B4-BE49-F238E27FC236}">
                <a16:creationId xmlns:a16="http://schemas.microsoft.com/office/drawing/2014/main" id="{C453AEF8-6328-DEC0-F196-9A90881F70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9549B3-6A08-A149-E1EB-6C7830FFD18F}"/>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200998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2654-263E-CE40-CA65-AD0E7651632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A59F94E-7289-5202-606C-1D96CEC26F1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3F9FF95-0C88-22A9-418C-4064AD386844}"/>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5" name="Fußzeilenplatzhalter 4">
            <a:extLst>
              <a:ext uri="{FF2B5EF4-FFF2-40B4-BE49-F238E27FC236}">
                <a16:creationId xmlns:a16="http://schemas.microsoft.com/office/drawing/2014/main" id="{947A8A26-0F11-CFFD-212D-C11718606B4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97F519-053C-BA7C-2EAE-67746C9AC9FA}"/>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417325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F9F38-3809-2A4D-DE8D-A5915D60638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5D6C8CA-E843-B623-BB30-B426A3873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4FCEC14-3F59-BF49-F14E-7BF9E71CD7ED}"/>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5" name="Fußzeilenplatzhalter 4">
            <a:extLst>
              <a:ext uri="{FF2B5EF4-FFF2-40B4-BE49-F238E27FC236}">
                <a16:creationId xmlns:a16="http://schemas.microsoft.com/office/drawing/2014/main" id="{371220D8-49B5-948A-912D-C49AB45CBEB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0C0FB43-692C-3006-718B-26E1D093E64B}"/>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114296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10DF29-217B-B0EA-D4A3-14A8578C9EC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499C03D-3FB3-5523-9F9A-A4266852CA1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B7B33AC-F80C-FB0F-7E3B-C04F1E815B9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BBFFB75-C4FC-1D61-D15F-11A43F4023FD}"/>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6" name="Fußzeilenplatzhalter 5">
            <a:extLst>
              <a:ext uri="{FF2B5EF4-FFF2-40B4-BE49-F238E27FC236}">
                <a16:creationId xmlns:a16="http://schemas.microsoft.com/office/drawing/2014/main" id="{A2F1F1F2-EFEA-2ED7-95E0-12C19950205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564C9F0-2A18-B497-2E5C-CC5CDDED2FEC}"/>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2464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980C2-7AA6-1889-5E91-8D2A45DD909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56227DF-D559-2965-2422-5C4CAB1AA7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592B538-0D7F-A266-B08D-BB6383A7FAA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B64D417-FD08-AD0B-EB8F-58E500FEE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773B060-E2FA-62F4-CDF6-618DAAB82E3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6B85E9B-4BC9-225F-6E8F-E4FBD7E95573}"/>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8" name="Fußzeilenplatzhalter 7">
            <a:extLst>
              <a:ext uri="{FF2B5EF4-FFF2-40B4-BE49-F238E27FC236}">
                <a16:creationId xmlns:a16="http://schemas.microsoft.com/office/drawing/2014/main" id="{82F06DC0-09E7-3F18-B7CD-52B0E399B53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452BC25-170D-EC03-73A6-162D6B0BFAA8}"/>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423160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C9606-FBBE-EF0D-FB47-A83555D4056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0789675-912B-29CB-6C71-D78F3BADFD68}"/>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4" name="Fußzeilenplatzhalter 3">
            <a:extLst>
              <a:ext uri="{FF2B5EF4-FFF2-40B4-BE49-F238E27FC236}">
                <a16:creationId xmlns:a16="http://schemas.microsoft.com/office/drawing/2014/main" id="{C46D4AA5-8F04-8349-22DB-352DBECF9ED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4B629A7-5597-1A3C-71CD-FB03C4E73FF8}"/>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159429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26639E0-C69E-7D06-8FD7-B2E89BCBA088}"/>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3" name="Fußzeilenplatzhalter 2">
            <a:extLst>
              <a:ext uri="{FF2B5EF4-FFF2-40B4-BE49-F238E27FC236}">
                <a16:creationId xmlns:a16="http://schemas.microsoft.com/office/drawing/2014/main" id="{3D7C4B09-D7CB-6350-B233-D7D5DFE1721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979B0B1-C3C5-E0F4-8C57-E6F68B4E8FA5}"/>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361515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DA7B1-359F-2DB2-0DC8-49D0A3BFD2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575FF01-20E7-3954-BA07-758AB5AC9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77A6D0E-B607-3B5E-49D3-5215F3C78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1F1B9CF-F450-2FA9-8C48-6EFCA7F3D6DA}"/>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6" name="Fußzeilenplatzhalter 5">
            <a:extLst>
              <a:ext uri="{FF2B5EF4-FFF2-40B4-BE49-F238E27FC236}">
                <a16:creationId xmlns:a16="http://schemas.microsoft.com/office/drawing/2014/main" id="{04220FF4-13EE-B785-B30F-0B8E705F001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E681D42-DCCC-8C9E-7B3E-339513355E44}"/>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199667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0DB33D-598D-7D8C-DF20-E72B497C47D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7884DCE-DDF4-AA1A-C5E8-3EBB0A408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62C3813-1B7F-F5AA-8F3E-F08F7EBC9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703EA7F-0241-870D-3231-1BD012973837}"/>
              </a:ext>
            </a:extLst>
          </p:cNvPr>
          <p:cNvSpPr>
            <a:spLocks noGrp="1"/>
          </p:cNvSpPr>
          <p:nvPr>
            <p:ph type="dt" sz="half" idx="10"/>
          </p:nvPr>
        </p:nvSpPr>
        <p:spPr/>
        <p:txBody>
          <a:bodyPr/>
          <a:lstStyle/>
          <a:p>
            <a:fld id="{2EC82FFD-B04E-4429-9EEC-881A51F815BB}" type="datetimeFigureOut">
              <a:rPr lang="de-DE" smtClean="0"/>
              <a:t>11.03.23</a:t>
            </a:fld>
            <a:endParaRPr lang="de-DE"/>
          </a:p>
        </p:txBody>
      </p:sp>
      <p:sp>
        <p:nvSpPr>
          <p:cNvPr id="6" name="Fußzeilenplatzhalter 5">
            <a:extLst>
              <a:ext uri="{FF2B5EF4-FFF2-40B4-BE49-F238E27FC236}">
                <a16:creationId xmlns:a16="http://schemas.microsoft.com/office/drawing/2014/main" id="{683192B5-6730-9BCF-06C1-C720CB53CE7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48B6104-355C-3261-0AA6-ACD0D1CAD59F}"/>
              </a:ext>
            </a:extLst>
          </p:cNvPr>
          <p:cNvSpPr>
            <a:spLocks noGrp="1"/>
          </p:cNvSpPr>
          <p:nvPr>
            <p:ph type="sldNum" sz="quarter" idx="12"/>
          </p:nvPr>
        </p:nvSpPr>
        <p:spPr/>
        <p:txBody>
          <a:bodyPr/>
          <a:lstStyle/>
          <a:p>
            <a:fld id="{20E98ED6-5D1A-4505-8383-FC4F14831F99}" type="slidenum">
              <a:rPr lang="de-DE" smtClean="0"/>
              <a:t>‹Nr.›</a:t>
            </a:fld>
            <a:endParaRPr lang="de-DE"/>
          </a:p>
        </p:txBody>
      </p:sp>
    </p:spTree>
    <p:extLst>
      <p:ext uri="{BB962C8B-B14F-4D97-AF65-F5344CB8AC3E}">
        <p14:creationId xmlns:p14="http://schemas.microsoft.com/office/powerpoint/2010/main" val="264547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414C5CC-AEAE-8755-8FE9-0235DB4A6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3758923-A65F-3E8C-B9B3-EF4F176E1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B4DB176-CC6D-6A50-0E32-E213322F3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82FFD-B04E-4429-9EEC-881A51F815BB}" type="datetimeFigureOut">
              <a:rPr lang="de-DE" smtClean="0"/>
              <a:t>11.03.23</a:t>
            </a:fld>
            <a:endParaRPr lang="de-DE"/>
          </a:p>
        </p:txBody>
      </p:sp>
      <p:sp>
        <p:nvSpPr>
          <p:cNvPr id="5" name="Fußzeilenplatzhalter 4">
            <a:extLst>
              <a:ext uri="{FF2B5EF4-FFF2-40B4-BE49-F238E27FC236}">
                <a16:creationId xmlns:a16="http://schemas.microsoft.com/office/drawing/2014/main" id="{2D91570B-FC96-E094-4912-A9D059EBC6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AABE6F0-D126-85C5-C2B2-DE0222B695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98ED6-5D1A-4505-8383-FC4F14831F99}" type="slidenum">
              <a:rPr lang="de-DE" smtClean="0"/>
              <a:t>‹Nr.›</a:t>
            </a:fld>
            <a:endParaRPr lang="de-DE"/>
          </a:p>
        </p:txBody>
      </p:sp>
    </p:spTree>
    <p:extLst>
      <p:ext uri="{BB962C8B-B14F-4D97-AF65-F5344CB8AC3E}">
        <p14:creationId xmlns:p14="http://schemas.microsoft.com/office/powerpoint/2010/main" val="29892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8F24B-32D5-B4F1-74C9-1AE96B6CCDD0}"/>
              </a:ext>
            </a:extLst>
          </p:cNvPr>
          <p:cNvSpPr>
            <a:spLocks noGrp="1"/>
          </p:cNvSpPr>
          <p:nvPr>
            <p:ph type="ctrTitle"/>
          </p:nvPr>
        </p:nvSpPr>
        <p:spPr>
          <a:xfrm>
            <a:off x="4128368" y="4522156"/>
            <a:ext cx="4937937" cy="1363215"/>
          </a:xfrm>
        </p:spPr>
        <p:txBody>
          <a:bodyPr anchor="t">
            <a:normAutofit/>
          </a:bodyPr>
          <a:lstStyle/>
          <a:p>
            <a:r>
              <a:rPr lang="de-DE" sz="4400" dirty="0"/>
              <a:t>PV @ Piura</a:t>
            </a:r>
          </a:p>
        </p:txBody>
      </p:sp>
      <p:sp>
        <p:nvSpPr>
          <p:cNvPr id="3" name="Untertitel 2">
            <a:extLst>
              <a:ext uri="{FF2B5EF4-FFF2-40B4-BE49-F238E27FC236}">
                <a16:creationId xmlns:a16="http://schemas.microsoft.com/office/drawing/2014/main" id="{B6440A9B-117C-AEDA-6F42-29FB148065E0}"/>
              </a:ext>
            </a:extLst>
          </p:cNvPr>
          <p:cNvSpPr>
            <a:spLocks noGrp="1"/>
          </p:cNvSpPr>
          <p:nvPr>
            <p:ph type="subTitle" idx="1"/>
          </p:nvPr>
        </p:nvSpPr>
        <p:spPr>
          <a:xfrm>
            <a:off x="4128370" y="3945418"/>
            <a:ext cx="4937936" cy="576738"/>
          </a:xfrm>
        </p:spPr>
        <p:txBody>
          <a:bodyPr anchor="b">
            <a:normAutofit/>
          </a:bodyPr>
          <a:lstStyle/>
          <a:p>
            <a:r>
              <a:rPr lang="de-DE" sz="1700" dirty="0"/>
              <a:t>Ein nachhaltiges Projekt für die Menschen in Peru</a:t>
            </a:r>
          </a:p>
        </p:txBody>
      </p:sp>
      <p:sp>
        <p:nvSpPr>
          <p:cNvPr id="18" name="Freeform: Shape 1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fik 12">
            <a:extLst>
              <a:ext uri="{FF2B5EF4-FFF2-40B4-BE49-F238E27FC236}">
                <a16:creationId xmlns:a16="http://schemas.microsoft.com/office/drawing/2014/main" id="{18DA8FB0-F4AF-BB6F-D30C-8052EAA76B5F}"/>
              </a:ext>
            </a:extLst>
          </p:cNvPr>
          <p:cNvPicPr>
            <a:picLocks noChangeAspect="1"/>
          </p:cNvPicPr>
          <p:nvPr/>
        </p:nvPicPr>
        <p:blipFill rotWithShape="1">
          <a:blip r:embed="rId2">
            <a:extLst>
              <a:ext uri="{28A0092B-C50C-407E-A947-70E740481C1C}">
                <a14:useLocalDpi xmlns:a14="http://schemas.microsoft.com/office/drawing/2010/main" val="0"/>
              </a:ext>
            </a:extLst>
          </a:blip>
          <a:srcRect t="36708" r="-1" b="16578"/>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9" name="Grafik 8">
            <a:extLst>
              <a:ext uri="{FF2B5EF4-FFF2-40B4-BE49-F238E27FC236}">
                <a16:creationId xmlns:a16="http://schemas.microsoft.com/office/drawing/2014/main" id="{EAF3401D-2F97-A8A3-CCA9-25338C85B91C}"/>
              </a:ext>
            </a:extLst>
          </p:cNvPr>
          <p:cNvPicPr>
            <a:picLocks noChangeAspect="1"/>
          </p:cNvPicPr>
          <p:nvPr/>
        </p:nvPicPr>
        <p:blipFill rotWithShape="1">
          <a:blip r:embed="rId3">
            <a:extLst>
              <a:ext uri="{28A0092B-C50C-407E-A947-70E740481C1C}">
                <a14:useLocalDpi xmlns:a14="http://schemas.microsoft.com/office/drawing/2010/main" val="0"/>
              </a:ext>
            </a:extLst>
          </a:blip>
          <a:srcRect r="249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2" name="Oval 2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descr="Ein Bild, das Verkauf, mehrere, Gemüse enthält.&#10;&#10;Automatisch generierte Beschreibung">
            <a:extLst>
              <a:ext uri="{FF2B5EF4-FFF2-40B4-BE49-F238E27FC236}">
                <a16:creationId xmlns:a16="http://schemas.microsoft.com/office/drawing/2014/main" id="{E96C8AB3-3781-481E-E7D8-339A531307FE}"/>
              </a:ext>
            </a:extLst>
          </p:cNvPr>
          <p:cNvPicPr>
            <a:picLocks noChangeAspect="1"/>
          </p:cNvPicPr>
          <p:nvPr/>
        </p:nvPicPr>
        <p:blipFill rotWithShape="1">
          <a:blip r:embed="rId4">
            <a:extLst>
              <a:ext uri="{28A0092B-C50C-407E-A947-70E740481C1C}">
                <a14:useLocalDpi xmlns:a14="http://schemas.microsoft.com/office/drawing/2010/main" val="0"/>
              </a:ext>
            </a:extLst>
          </a:blip>
          <a:srcRect t="18090" r="-4" b="1906"/>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4" name="Freeform: Shape 2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C58CA3B7-5549-F04F-68BC-7718DFBF61C0}"/>
              </a:ext>
            </a:extLst>
          </p:cNvPr>
          <p:cNvPicPr>
            <a:picLocks noChangeAspect="1"/>
          </p:cNvPicPr>
          <p:nvPr/>
        </p:nvPicPr>
        <p:blipFill rotWithShape="1">
          <a:blip r:embed="rId5">
            <a:extLst>
              <a:ext uri="{28A0092B-C50C-407E-A947-70E740481C1C}">
                <a14:useLocalDpi xmlns:a14="http://schemas.microsoft.com/office/drawing/2010/main" val="0"/>
              </a:ext>
            </a:extLst>
          </a:blip>
          <a:srcRect t="6232" r="1" b="11065"/>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6" name="Freeform: Shape 25">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fik 10" descr="Ein Bild, das Obst, Karambola, Halde enthält.&#10;&#10;Automatisch generierte Beschreibung">
            <a:extLst>
              <a:ext uri="{FF2B5EF4-FFF2-40B4-BE49-F238E27FC236}">
                <a16:creationId xmlns:a16="http://schemas.microsoft.com/office/drawing/2014/main" id="{9B9E4BC1-05CC-A14A-E5F6-4BF3042DC9FA}"/>
              </a:ext>
            </a:extLst>
          </p:cNvPr>
          <p:cNvPicPr>
            <a:picLocks noChangeAspect="1"/>
          </p:cNvPicPr>
          <p:nvPr/>
        </p:nvPicPr>
        <p:blipFill rotWithShape="1">
          <a:blip r:embed="rId6">
            <a:extLst>
              <a:ext uri="{28A0092B-C50C-407E-A947-70E740481C1C}">
                <a14:useLocalDpi xmlns:a14="http://schemas.microsoft.com/office/drawing/2010/main" val="0"/>
              </a:ext>
            </a:extLst>
          </a:blip>
          <a:srcRect t="6085" r="1" b="15106"/>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2085038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7628276-5F47-7CD1-E02F-90755DA7393B}"/>
              </a:ext>
            </a:extLst>
          </p:cNvPr>
          <p:cNvSpPr>
            <a:spLocks noGrp="1"/>
          </p:cNvSpPr>
          <p:nvPr>
            <p:ph type="title"/>
          </p:nvPr>
        </p:nvSpPr>
        <p:spPr>
          <a:xfrm>
            <a:off x="1289304" y="1357598"/>
            <a:ext cx="9637776" cy="929046"/>
          </a:xfrm>
        </p:spPr>
        <p:txBody>
          <a:bodyPr>
            <a:normAutofit fontScale="90000"/>
          </a:bodyPr>
          <a:lstStyle/>
          <a:p>
            <a:pPr algn="ctr"/>
            <a:r>
              <a:rPr lang="de-DE" dirty="0"/>
              <a:t>Wirtschaftlichkeit </a:t>
            </a:r>
            <a:br>
              <a:rPr lang="de-DE" dirty="0"/>
            </a:br>
            <a:r>
              <a:rPr lang="de-DE" dirty="0"/>
              <a:t>(Spende + idealisiert)  </a:t>
            </a:r>
          </a:p>
        </p:txBody>
      </p:sp>
      <p:pic>
        <p:nvPicPr>
          <p:cNvPr id="6" name="Grafik 5">
            <a:extLst>
              <a:ext uri="{FF2B5EF4-FFF2-40B4-BE49-F238E27FC236}">
                <a16:creationId xmlns:a16="http://schemas.microsoft.com/office/drawing/2014/main" id="{02F8AD0C-0B58-657A-AB31-D262E11AC44F}"/>
              </a:ext>
            </a:extLst>
          </p:cNvPr>
          <p:cNvPicPr>
            <a:picLocks noChangeAspect="1"/>
          </p:cNvPicPr>
          <p:nvPr/>
        </p:nvPicPr>
        <p:blipFill>
          <a:blip r:embed="rId2"/>
          <a:stretch>
            <a:fillRect/>
          </a:stretch>
        </p:blipFill>
        <p:spPr>
          <a:xfrm>
            <a:off x="966784" y="960109"/>
            <a:ext cx="2867025" cy="1724025"/>
          </a:xfrm>
          <a:prstGeom prst="rect">
            <a:avLst/>
          </a:prstGeom>
        </p:spPr>
      </p:pic>
      <p:graphicFrame>
        <p:nvGraphicFramePr>
          <p:cNvPr id="12" name="Inhaltsplatzhalter 11">
            <a:extLst>
              <a:ext uri="{FF2B5EF4-FFF2-40B4-BE49-F238E27FC236}">
                <a16:creationId xmlns:a16="http://schemas.microsoft.com/office/drawing/2014/main" id="{79BBFF46-62FD-4069-9F7D-77B177139121}"/>
              </a:ext>
            </a:extLst>
          </p:cNvPr>
          <p:cNvGraphicFramePr>
            <a:graphicFrameLocks noGrp="1"/>
          </p:cNvGraphicFramePr>
          <p:nvPr>
            <p:ph idx="1"/>
            <p:extLst>
              <p:ext uri="{D42A27DB-BD31-4B8C-83A1-F6EECF244321}">
                <p14:modId xmlns:p14="http://schemas.microsoft.com/office/powerpoint/2010/main" val="2412662627"/>
              </p:ext>
            </p:extLst>
          </p:nvPr>
        </p:nvGraphicFramePr>
        <p:xfrm>
          <a:off x="957072" y="2684133"/>
          <a:ext cx="10277856" cy="300023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Grafik 9">
            <a:extLst>
              <a:ext uri="{FF2B5EF4-FFF2-40B4-BE49-F238E27FC236}">
                <a16:creationId xmlns:a16="http://schemas.microsoft.com/office/drawing/2014/main" id="{4BB40ABD-37D3-679F-C8D8-DE69E26CB473}"/>
              </a:ext>
            </a:extLst>
          </p:cNvPr>
          <p:cNvPicPr>
            <a:picLocks noChangeAspect="1"/>
          </p:cNvPicPr>
          <p:nvPr/>
        </p:nvPicPr>
        <p:blipFill>
          <a:blip r:embed="rId4"/>
          <a:stretch>
            <a:fillRect/>
          </a:stretch>
        </p:blipFill>
        <p:spPr>
          <a:xfrm>
            <a:off x="8356951" y="957323"/>
            <a:ext cx="2867025" cy="1729596"/>
          </a:xfrm>
          <a:prstGeom prst="rect">
            <a:avLst/>
          </a:prstGeom>
        </p:spPr>
      </p:pic>
    </p:spTree>
    <p:extLst>
      <p:ext uri="{BB962C8B-B14F-4D97-AF65-F5344CB8AC3E}">
        <p14:creationId xmlns:p14="http://schemas.microsoft.com/office/powerpoint/2010/main" val="195089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F7B21-FD1B-82CA-A328-AA148810689D}"/>
              </a:ext>
            </a:extLst>
          </p:cNvPr>
          <p:cNvSpPr>
            <a:spLocks noGrp="1"/>
          </p:cNvSpPr>
          <p:nvPr>
            <p:ph type="title"/>
          </p:nvPr>
        </p:nvSpPr>
        <p:spPr/>
        <p:txBody>
          <a:bodyPr/>
          <a:lstStyle/>
          <a:p>
            <a:r>
              <a:rPr lang="de-DE" dirty="0"/>
              <a:t>Wirtschaftlichkeit Dieselmotor </a:t>
            </a:r>
          </a:p>
        </p:txBody>
      </p:sp>
      <p:graphicFrame>
        <p:nvGraphicFramePr>
          <p:cNvPr id="4" name="Inhaltsplatzhalter 3">
            <a:extLst>
              <a:ext uri="{FF2B5EF4-FFF2-40B4-BE49-F238E27FC236}">
                <a16:creationId xmlns:a16="http://schemas.microsoft.com/office/drawing/2014/main" id="{05198487-1CD2-FF38-2C85-B79CE784C0A0}"/>
              </a:ext>
            </a:extLst>
          </p:cNvPr>
          <p:cNvGraphicFramePr>
            <a:graphicFrameLocks noGrp="1"/>
          </p:cNvGraphicFramePr>
          <p:nvPr>
            <p:ph idx="1"/>
            <p:extLst>
              <p:ext uri="{D42A27DB-BD31-4B8C-83A1-F6EECF244321}">
                <p14:modId xmlns:p14="http://schemas.microsoft.com/office/powerpoint/2010/main" val="250357545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hteck: abgerundete Ecken 4">
            <a:extLst>
              <a:ext uri="{FF2B5EF4-FFF2-40B4-BE49-F238E27FC236}">
                <a16:creationId xmlns:a16="http://schemas.microsoft.com/office/drawing/2014/main" id="{54D3B095-9781-A163-703D-4BD02D79B7F3}"/>
              </a:ext>
            </a:extLst>
          </p:cNvPr>
          <p:cNvSpPr/>
          <p:nvPr/>
        </p:nvSpPr>
        <p:spPr>
          <a:xfrm>
            <a:off x="2366128" y="2092751"/>
            <a:ext cx="2884602" cy="1336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 spätestens 8 Jahren übersteigen die Kosten für den Diesel das Investment in eine PV Anlage </a:t>
            </a:r>
          </a:p>
        </p:txBody>
      </p:sp>
      <p:sp>
        <p:nvSpPr>
          <p:cNvPr id="6" name="Rechteck: abgerundete Ecken 5">
            <a:extLst>
              <a:ext uri="{FF2B5EF4-FFF2-40B4-BE49-F238E27FC236}">
                <a16:creationId xmlns:a16="http://schemas.microsoft.com/office/drawing/2014/main" id="{4481B55B-1CC5-CF4A-063E-BC01270908E0}"/>
              </a:ext>
            </a:extLst>
          </p:cNvPr>
          <p:cNvSpPr/>
          <p:nvPr/>
        </p:nvSpPr>
        <p:spPr>
          <a:xfrm>
            <a:off x="8672660" y="499621"/>
            <a:ext cx="2450969" cy="106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Jährliche Kosten für Diesel (Preis 2022): </a:t>
            </a:r>
          </a:p>
          <a:p>
            <a:pPr algn="ctr"/>
            <a:r>
              <a:rPr lang="de-DE" u="sng" dirty="0"/>
              <a:t>3780€ </a:t>
            </a:r>
          </a:p>
        </p:txBody>
      </p:sp>
      <p:cxnSp>
        <p:nvCxnSpPr>
          <p:cNvPr id="8" name="Gerade Verbindung mit Pfeil 7">
            <a:extLst>
              <a:ext uri="{FF2B5EF4-FFF2-40B4-BE49-F238E27FC236}">
                <a16:creationId xmlns:a16="http://schemas.microsoft.com/office/drawing/2014/main" id="{64345D93-EB6B-4CC8-9E5D-6536D01BD530}"/>
              </a:ext>
            </a:extLst>
          </p:cNvPr>
          <p:cNvCxnSpPr/>
          <p:nvPr/>
        </p:nvCxnSpPr>
        <p:spPr>
          <a:xfrm>
            <a:off x="1489435" y="4807670"/>
            <a:ext cx="27243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9CE6DAF4-3350-3AE4-1A86-F47FE824ABC4}"/>
              </a:ext>
            </a:extLst>
          </p:cNvPr>
          <p:cNvCxnSpPr>
            <a:cxnSpLocks/>
          </p:cNvCxnSpPr>
          <p:nvPr/>
        </p:nvCxnSpPr>
        <p:spPr>
          <a:xfrm>
            <a:off x="4374037" y="3429000"/>
            <a:ext cx="0" cy="2500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2BE9C024-0225-5B8D-78B2-309ED24AA0AF}"/>
              </a:ext>
            </a:extLst>
          </p:cNvPr>
          <p:cNvSpPr/>
          <p:nvPr/>
        </p:nvSpPr>
        <p:spPr>
          <a:xfrm>
            <a:off x="6868213" y="4345756"/>
            <a:ext cx="1762810" cy="1093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Breakeven PV bei </a:t>
            </a:r>
            <a:r>
              <a:rPr lang="de-DE" u="sng" dirty="0"/>
              <a:t>25.000€</a:t>
            </a:r>
          </a:p>
        </p:txBody>
      </p:sp>
      <p:cxnSp>
        <p:nvCxnSpPr>
          <p:cNvPr id="14" name="Gerade Verbindung mit Pfeil 13">
            <a:extLst>
              <a:ext uri="{FF2B5EF4-FFF2-40B4-BE49-F238E27FC236}">
                <a16:creationId xmlns:a16="http://schemas.microsoft.com/office/drawing/2014/main" id="{6F56CE9E-1CC8-D72F-5CE3-0ABFA30DBA4C}"/>
              </a:ext>
            </a:extLst>
          </p:cNvPr>
          <p:cNvCxnSpPr>
            <a:cxnSpLocks/>
            <a:stCxn id="12" idx="2"/>
          </p:cNvCxnSpPr>
          <p:nvPr/>
        </p:nvCxnSpPr>
        <p:spPr>
          <a:xfrm flipH="1">
            <a:off x="3968685" y="4892511"/>
            <a:ext cx="2899528" cy="94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60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D060E2D-2C12-25BF-1D86-58C63D4CB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2166938"/>
            <a:ext cx="2576513" cy="345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BE771622-C794-9C0C-6D53-C172C1EDA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166938"/>
            <a:ext cx="2576513" cy="345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38F3811A-4D9B-D528-8C7F-FFAC3A5C4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025" y="2166938"/>
            <a:ext cx="4635500" cy="345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CB48BE9B-07C9-477F-13EA-73AA79E7B5F0}"/>
              </a:ext>
            </a:extLst>
          </p:cNvPr>
          <p:cNvSpPr>
            <a:spLocks noGrp="1"/>
          </p:cNvSpPr>
          <p:nvPr>
            <p:ph type="title"/>
          </p:nvPr>
        </p:nvSpPr>
        <p:spPr>
          <a:xfrm>
            <a:off x="838200" y="672747"/>
            <a:ext cx="10515600" cy="715556"/>
          </a:xfrm>
        </p:spPr>
        <p:txBody>
          <a:bodyPr>
            <a:normAutofit/>
          </a:bodyPr>
          <a:lstStyle/>
          <a:p>
            <a:pPr algn="ctr"/>
            <a:r>
              <a:rPr lang="de-DE" sz="3200">
                <a:solidFill>
                  <a:schemeClr val="bg1"/>
                </a:solidFill>
              </a:rPr>
              <a:t>Reproduzierbarkeit des Projekts</a:t>
            </a:r>
          </a:p>
        </p:txBody>
      </p:sp>
    </p:spTree>
    <p:extLst>
      <p:ext uri="{BB962C8B-B14F-4D97-AF65-F5344CB8AC3E}">
        <p14:creationId xmlns:p14="http://schemas.microsoft.com/office/powerpoint/2010/main" val="2676713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a:extLst>
              <a:ext uri="{FF2B5EF4-FFF2-40B4-BE49-F238E27FC236}">
                <a16:creationId xmlns:a16="http://schemas.microsoft.com/office/drawing/2014/main" id="{11B99433-AC50-C1FA-7853-C3111E51952D}"/>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8574" r="1" b="30559"/>
          <a:stretch/>
        </p:blipFill>
        <p:spPr bwMode="auto">
          <a:xfrm>
            <a:off x="0" y="0"/>
            <a:ext cx="845029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36879AE1-AE72-85C0-7DB9-1D0110525E5F}"/>
              </a:ext>
            </a:extLst>
          </p:cNvPr>
          <p:cNvSpPr>
            <a:spLocks noGrp="1"/>
          </p:cNvSpPr>
          <p:nvPr>
            <p:ph type="title"/>
          </p:nvPr>
        </p:nvSpPr>
        <p:spPr>
          <a:xfrm>
            <a:off x="838200" y="365125"/>
            <a:ext cx="5835731" cy="1627636"/>
          </a:xfrm>
        </p:spPr>
        <p:txBody>
          <a:bodyPr>
            <a:normAutofit fontScale="90000"/>
          </a:bodyPr>
          <a:lstStyle/>
          <a:p>
            <a:r>
              <a:rPr lang="de-DE" sz="3700" dirty="0">
                <a:solidFill>
                  <a:srgbClr val="FFFFFF"/>
                </a:solidFill>
              </a:rPr>
              <a:t>2. Projekt </a:t>
            </a:r>
            <a:br>
              <a:rPr lang="de-DE" sz="3700" dirty="0">
                <a:solidFill>
                  <a:srgbClr val="FFFFFF"/>
                </a:solidFill>
              </a:rPr>
            </a:br>
            <a:r>
              <a:rPr lang="de-DE" sz="3700" dirty="0">
                <a:solidFill>
                  <a:srgbClr val="FFFFFF"/>
                </a:solidFill>
              </a:rPr>
              <a:t>Verbesserung der Lebensbedingung auf den Farmen </a:t>
            </a:r>
          </a:p>
        </p:txBody>
      </p:sp>
      <p:sp>
        <p:nvSpPr>
          <p:cNvPr id="3" name="Inhaltsplatzhalter 2">
            <a:extLst>
              <a:ext uri="{FF2B5EF4-FFF2-40B4-BE49-F238E27FC236}">
                <a16:creationId xmlns:a16="http://schemas.microsoft.com/office/drawing/2014/main" id="{F5802DD3-A8AC-3CE0-7CD6-ED7F41F01720}"/>
              </a:ext>
            </a:extLst>
          </p:cNvPr>
          <p:cNvSpPr>
            <a:spLocks noGrp="1"/>
          </p:cNvSpPr>
          <p:nvPr>
            <p:ph idx="1"/>
          </p:nvPr>
        </p:nvSpPr>
        <p:spPr>
          <a:xfrm>
            <a:off x="838200" y="2219785"/>
            <a:ext cx="4619621" cy="3957178"/>
          </a:xfrm>
        </p:spPr>
        <p:txBody>
          <a:bodyPr>
            <a:normAutofit/>
          </a:bodyPr>
          <a:lstStyle/>
          <a:p>
            <a:pPr marL="0" indent="0">
              <a:buNone/>
            </a:pPr>
            <a:r>
              <a:rPr lang="de-DE" sz="2000" dirty="0">
                <a:solidFill>
                  <a:srgbClr val="FFFFFF"/>
                </a:solidFill>
              </a:rPr>
              <a:t>Oftmals leben die Farmer ohne jede Grundversorgung auf ihren Farmen. Sie sind gezwungen zu pendeln oder Tagelang von ihren Familien getrennt zu sein. </a:t>
            </a:r>
          </a:p>
          <a:p>
            <a:pPr marL="0" indent="0">
              <a:buNone/>
            </a:pPr>
            <a:endParaRPr lang="de-DE" sz="2000" dirty="0">
              <a:solidFill>
                <a:srgbClr val="FFFFFF"/>
              </a:solidFill>
            </a:endParaRPr>
          </a:p>
          <a:p>
            <a:pPr marL="0" indent="0">
              <a:buNone/>
            </a:pPr>
            <a:r>
              <a:rPr lang="de-DE" sz="2000" dirty="0">
                <a:solidFill>
                  <a:srgbClr val="FFFFFF"/>
                </a:solidFill>
              </a:rPr>
              <a:t>Mit unserem Projekt werden wir ein </a:t>
            </a:r>
            <a:r>
              <a:rPr lang="de-DE" sz="2000" dirty="0" err="1">
                <a:solidFill>
                  <a:srgbClr val="FFFFFF"/>
                </a:solidFill>
              </a:rPr>
              <a:t>Leuchturm</a:t>
            </a:r>
            <a:r>
              <a:rPr lang="de-DE" sz="2000" dirty="0">
                <a:solidFill>
                  <a:srgbClr val="FFFFFF"/>
                </a:solidFill>
              </a:rPr>
              <a:t> Projekt schaffen und die Farm von </a:t>
            </a:r>
            <a:r>
              <a:rPr lang="de-DE" sz="2000" dirty="0" err="1">
                <a:solidFill>
                  <a:srgbClr val="FFFFFF"/>
                </a:solidFill>
              </a:rPr>
              <a:t>Meybol</a:t>
            </a:r>
            <a:r>
              <a:rPr lang="de-DE" sz="2000" dirty="0">
                <a:solidFill>
                  <a:srgbClr val="FFFFFF"/>
                </a:solidFill>
              </a:rPr>
              <a:t> Cacao mit grünem Strom ausstatten.</a:t>
            </a:r>
          </a:p>
          <a:p>
            <a:pPr marL="0" indent="0">
              <a:buNone/>
            </a:pPr>
            <a:endParaRPr lang="de-DE" sz="2000" dirty="0">
              <a:solidFill>
                <a:srgbClr val="FFFFFF"/>
              </a:solidFill>
            </a:endParaRPr>
          </a:p>
          <a:p>
            <a:pPr marL="0" indent="0">
              <a:buNone/>
            </a:pPr>
            <a:r>
              <a:rPr lang="de-DE" sz="2000" dirty="0">
                <a:solidFill>
                  <a:srgbClr val="FFFFFF"/>
                </a:solidFill>
              </a:rPr>
              <a:t>Dieses Projekt wird Vorbild für eine ganze Region. </a:t>
            </a:r>
          </a:p>
        </p:txBody>
      </p:sp>
      <p:pic>
        <p:nvPicPr>
          <p:cNvPr id="3074" name="Picture 2" descr="Ein Bild, das Person, Obst enthält.&#10;&#10;Automatisch generierte Beschreibung">
            <a:extLst>
              <a:ext uri="{FF2B5EF4-FFF2-40B4-BE49-F238E27FC236}">
                <a16:creationId xmlns:a16="http://schemas.microsoft.com/office/drawing/2014/main" id="{103471FB-7912-8ECD-6CBF-C785345BCF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4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25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6" name="Rectangle 4105">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BADAB52-2A29-1D6D-517A-18E73975249A}"/>
              </a:ext>
            </a:extLst>
          </p:cNvPr>
          <p:cNvSpPr>
            <a:spLocks noGrp="1"/>
          </p:cNvSpPr>
          <p:nvPr>
            <p:ph type="title"/>
          </p:nvPr>
        </p:nvSpPr>
        <p:spPr>
          <a:xfrm>
            <a:off x="1051560" y="4440602"/>
            <a:ext cx="3538728" cy="1645920"/>
          </a:xfrm>
        </p:spPr>
        <p:txBody>
          <a:bodyPr>
            <a:normAutofit/>
          </a:bodyPr>
          <a:lstStyle/>
          <a:p>
            <a:r>
              <a:rPr lang="de-DE" sz="3200" dirty="0"/>
              <a:t>Ein Dach über den Kopf </a:t>
            </a:r>
          </a:p>
        </p:txBody>
      </p:sp>
      <p:pic>
        <p:nvPicPr>
          <p:cNvPr id="4099" name="Picture 3">
            <a:extLst>
              <a:ext uri="{FF2B5EF4-FFF2-40B4-BE49-F238E27FC236}">
                <a16:creationId xmlns:a16="http://schemas.microsoft.com/office/drawing/2014/main" id="{43BD13EB-F761-4329-0E0E-1D6AA98797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24" r="2" b="2"/>
          <a:stretch/>
        </p:blipFill>
        <p:spPr bwMode="auto">
          <a:xfrm>
            <a:off x="-108954" y="0"/>
            <a:ext cx="4884383" cy="39959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55411546-5BA2-C0DF-4B9C-582526438B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67" r="1" b="8974"/>
          <a:stretch/>
        </p:blipFill>
        <p:spPr bwMode="auto">
          <a:xfrm>
            <a:off x="4984205" y="0"/>
            <a:ext cx="7117118" cy="39959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4107">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10" name="Rectangle 4109">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27FE976-17F7-01BF-9C10-ED7B8BAD06DC}"/>
              </a:ext>
            </a:extLst>
          </p:cNvPr>
          <p:cNvSpPr>
            <a:spLocks noGrp="1"/>
          </p:cNvSpPr>
          <p:nvPr>
            <p:ph idx="1"/>
          </p:nvPr>
        </p:nvSpPr>
        <p:spPr>
          <a:xfrm>
            <a:off x="5240280" y="4440592"/>
            <a:ext cx="6007608" cy="1645920"/>
          </a:xfrm>
        </p:spPr>
        <p:txBody>
          <a:bodyPr anchor="ctr">
            <a:normAutofit/>
          </a:bodyPr>
          <a:lstStyle/>
          <a:p>
            <a:r>
              <a:rPr lang="de-DE" sz="1800" dirty="0"/>
              <a:t>Photovoltaikanlage mit Speicher und Solarpumpe </a:t>
            </a:r>
          </a:p>
          <a:p>
            <a:r>
              <a:rPr lang="de-DE" sz="1800" dirty="0"/>
              <a:t>Grundlegende Versorgung:</a:t>
            </a:r>
          </a:p>
          <a:p>
            <a:pPr lvl="1"/>
            <a:r>
              <a:rPr lang="de-DE" sz="1400" dirty="0"/>
              <a:t>Strom, Wasser, Internet </a:t>
            </a:r>
          </a:p>
        </p:txBody>
      </p:sp>
    </p:spTree>
    <p:extLst>
      <p:ext uri="{BB962C8B-B14F-4D97-AF65-F5344CB8AC3E}">
        <p14:creationId xmlns:p14="http://schemas.microsoft.com/office/powerpoint/2010/main" val="1390876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70514AE6-0FA5-A484-2F06-D525161EA770}"/>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4243" b="22071"/>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78E20D3-70A9-10DD-E2D8-D8CF5689663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PV Simulation </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1CD86AF-C133-EFD4-DBC1-15484165E8E8}"/>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dirty="0"/>
              <a:t>16 Module, 1 </a:t>
            </a:r>
            <a:r>
              <a:rPr lang="en-US" sz="2400" dirty="0" err="1"/>
              <a:t>Wechselrichter</a:t>
            </a:r>
            <a:r>
              <a:rPr lang="en-US" sz="2400" dirty="0"/>
              <a:t>, Speicher (10,2 kWh), </a:t>
            </a:r>
            <a:r>
              <a:rPr lang="en-US" sz="2400" dirty="0" err="1"/>
              <a:t>Solarpumpe</a:t>
            </a:r>
            <a:endParaRPr lang="en-US" sz="2400" dirty="0"/>
          </a:p>
        </p:txBody>
      </p:sp>
    </p:spTree>
    <p:extLst>
      <p:ext uri="{BB962C8B-B14F-4D97-AF65-F5344CB8AC3E}">
        <p14:creationId xmlns:p14="http://schemas.microsoft.com/office/powerpoint/2010/main" val="99504317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4B151-D3CA-CCB9-F797-28DE2291F1F1}"/>
              </a:ext>
            </a:extLst>
          </p:cNvPr>
          <p:cNvSpPr>
            <a:spLocks noGrp="1"/>
          </p:cNvSpPr>
          <p:nvPr>
            <p:ph type="title"/>
          </p:nvPr>
        </p:nvSpPr>
        <p:spPr/>
        <p:txBody>
          <a:bodyPr>
            <a:normAutofit/>
          </a:bodyPr>
          <a:lstStyle/>
          <a:p>
            <a:r>
              <a:rPr lang="de-DE" dirty="0"/>
              <a:t>Kosten</a:t>
            </a:r>
            <a:br>
              <a:rPr lang="de-DE" dirty="0"/>
            </a:br>
            <a:r>
              <a:rPr lang="de-DE" dirty="0"/>
              <a:t> </a:t>
            </a:r>
            <a:r>
              <a:rPr lang="de-DE" sz="3200" dirty="0"/>
              <a:t>2. Projekt Verbesserung der Lebensbedingung auf den Farmen  </a:t>
            </a:r>
            <a:endParaRPr lang="de-DE" dirty="0"/>
          </a:p>
        </p:txBody>
      </p:sp>
      <p:sp>
        <p:nvSpPr>
          <p:cNvPr id="3" name="Inhaltsplatzhalter 2">
            <a:extLst>
              <a:ext uri="{FF2B5EF4-FFF2-40B4-BE49-F238E27FC236}">
                <a16:creationId xmlns:a16="http://schemas.microsoft.com/office/drawing/2014/main" id="{6ABF14FE-8C89-31E4-211B-C64A7C016036}"/>
              </a:ext>
            </a:extLst>
          </p:cNvPr>
          <p:cNvSpPr>
            <a:spLocks noGrp="1"/>
          </p:cNvSpPr>
          <p:nvPr>
            <p:ph idx="1"/>
          </p:nvPr>
        </p:nvSpPr>
        <p:spPr/>
        <p:txBody>
          <a:bodyPr>
            <a:normAutofit fontScale="85000" lnSpcReduction="20000"/>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cs typeface="Times New Roman" panose="02020603050405020304" pitchFamily="18" charset="0"/>
              </a:rPr>
              <a:t>Module:	</a:t>
            </a:r>
            <a:r>
              <a:rPr lang="en-US" sz="3200" dirty="0">
                <a:effectLst/>
                <a:latin typeface="Calibri" panose="020F0502020204030204" pitchFamily="34" charset="0"/>
                <a:ea typeface="Calibri" panose="020F0502020204030204" pitchFamily="34" charset="0"/>
                <a:cs typeface="Times New Roman" panose="02020603050405020304" pitchFamily="18" charset="0"/>
              </a:rPr>
              <a:t>16 x Trina Solar, TSM-PB320 	(5.12kW)</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3.200€</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err="1">
                <a:effectLst/>
                <a:latin typeface="Calibri" panose="020F0502020204030204" pitchFamily="34" charset="0"/>
                <a:ea typeface="Calibri" panose="020F0502020204030204" pitchFamily="34" charset="0"/>
                <a:cs typeface="Times New Roman" panose="02020603050405020304" pitchFamily="18" charset="0"/>
              </a:rPr>
              <a:t>Wechselrichter</a:t>
            </a:r>
            <a:r>
              <a:rPr lang="en-US" sz="3200" dirty="0">
                <a:effectLst/>
                <a:latin typeface="Calibri" panose="020F0502020204030204" pitchFamily="34" charset="0"/>
                <a:ea typeface="Calibri" panose="020F0502020204030204" pitchFamily="34" charset="0"/>
                <a:cs typeface="Times New Roman" panose="02020603050405020304" pitchFamily="18" charset="0"/>
              </a:rPr>
              <a:t>:	1 x Sunny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Tripower</a:t>
            </a:r>
            <a:r>
              <a:rPr lang="en-US" sz="3200" dirty="0">
                <a:effectLst/>
                <a:latin typeface="Calibri" panose="020F0502020204030204" pitchFamily="34" charset="0"/>
                <a:ea typeface="Calibri" panose="020F0502020204030204" pitchFamily="34" charset="0"/>
                <a:cs typeface="Times New Roman" panose="02020603050405020304" pitchFamily="18" charset="0"/>
              </a:rPr>
              <a:t> 24000 TL-US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4.500€</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3200" dirty="0">
                <a:effectLst/>
                <a:latin typeface="Calibri" panose="020F0502020204030204" pitchFamily="34" charset="0"/>
                <a:ea typeface="Calibri" panose="020F0502020204030204" pitchFamily="34" charset="0"/>
                <a:cs typeface="Times New Roman" panose="02020603050405020304" pitchFamily="18" charset="0"/>
              </a:rPr>
              <a:t>Kabel: 13,2m Kabel 	10mm						</a:t>
            </a:r>
            <a:r>
              <a:rPr lang="de-DE" sz="3200" b="1" dirty="0">
                <a:effectLst/>
                <a:latin typeface="Calibri" panose="020F0502020204030204" pitchFamily="34" charset="0"/>
                <a:ea typeface="Calibri" panose="020F0502020204030204" pitchFamily="34" charset="0"/>
                <a:cs typeface="Times New Roman" panose="02020603050405020304" pitchFamily="18" charset="0"/>
              </a:rPr>
              <a:t>48 € (15m)</a:t>
            </a:r>
            <a:r>
              <a:rPr lang="de-DE" sz="3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3200" dirty="0">
                <a:effectLst/>
                <a:latin typeface="Calibri" panose="020F0502020204030204" pitchFamily="34" charset="0"/>
                <a:ea typeface="Calibri" panose="020F0502020204030204" pitchFamily="34" charset="0"/>
                <a:cs typeface="Times New Roman" panose="02020603050405020304" pitchFamily="18" charset="0"/>
              </a:rPr>
              <a:t>Speicher:	</a:t>
            </a:r>
            <a:r>
              <a:rPr lang="en-US" sz="3200" dirty="0">
                <a:effectLst/>
                <a:latin typeface="Calibri" panose="020F0502020204030204" pitchFamily="34" charset="0"/>
                <a:ea typeface="Calibri" panose="020F0502020204030204" pitchFamily="34" charset="0"/>
                <a:cs typeface="Times New Roman" panose="02020603050405020304" pitchFamily="18" charset="0"/>
              </a:rPr>
              <a:t>BYD BATTERY-BOX PREMIUM HVS 10.2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8.800€</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de-DE" sz="3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de-DE" sz="3200" dirty="0">
                <a:effectLst/>
                <a:latin typeface="Calibri" panose="020F0502020204030204" pitchFamily="34" charset="0"/>
                <a:ea typeface="Calibri" panose="020F0502020204030204" pitchFamily="34" charset="0"/>
                <a:cs typeface="Times New Roman" panose="02020603050405020304" pitchFamily="18" charset="0"/>
              </a:rPr>
              <a:t>									Total: </a:t>
            </a:r>
            <a:r>
              <a:rPr lang="de-DE" sz="3200" b="1" u="sng" dirty="0">
                <a:effectLst/>
                <a:latin typeface="Calibri" panose="020F0502020204030204" pitchFamily="34" charset="0"/>
                <a:ea typeface="Calibri" panose="020F0502020204030204" pitchFamily="34" charset="0"/>
                <a:cs typeface="Times New Roman" panose="02020603050405020304" pitchFamily="18" charset="0"/>
              </a:rPr>
              <a:t>16.548 €</a:t>
            </a:r>
          </a:p>
          <a:p>
            <a:pPr marL="0" indent="0">
              <a:lnSpc>
                <a:spcPct val="107000"/>
              </a:lnSpc>
              <a:spcAft>
                <a:spcPts val="800"/>
              </a:spcAft>
              <a:buNone/>
            </a:pPr>
            <a:r>
              <a:rPr lang="de-DE" sz="3200" b="1" dirty="0">
                <a:latin typeface="Calibri" panose="020F0502020204030204" pitchFamily="34" charset="0"/>
                <a:ea typeface="Calibri" panose="020F0502020204030204" pitchFamily="34" charset="0"/>
                <a:cs typeface="Times New Roman" panose="02020603050405020304" pitchFamily="18" charset="0"/>
              </a:rPr>
              <a:t>								</a:t>
            </a:r>
            <a:r>
              <a:rPr lang="de-DE" sz="3200" b="1" u="sng" dirty="0">
                <a:latin typeface="Calibri" panose="020F0502020204030204" pitchFamily="34" charset="0"/>
                <a:ea typeface="Calibri" panose="020F0502020204030204" pitchFamily="34" charset="0"/>
                <a:cs typeface="Times New Roman" panose="02020603050405020304" pitchFamily="18" charset="0"/>
              </a:rPr>
              <a:t>X 2,5 </a:t>
            </a:r>
            <a:r>
              <a:rPr lang="de-DE" sz="3200" b="1" u="sng" dirty="0" err="1">
                <a:latin typeface="Calibri" panose="020F0502020204030204" pitchFamily="34" charset="0"/>
                <a:ea typeface="Calibri" panose="020F0502020204030204" pitchFamily="34" charset="0"/>
                <a:cs typeface="Times New Roman" panose="02020603050405020304" pitchFamily="18" charset="0"/>
              </a:rPr>
              <a:t>faktor</a:t>
            </a:r>
            <a:r>
              <a:rPr lang="de-DE" sz="3200" b="1" u="sng" dirty="0">
                <a:latin typeface="Calibri" panose="020F0502020204030204" pitchFamily="34" charset="0"/>
                <a:ea typeface="Calibri" panose="020F0502020204030204" pitchFamily="34" charset="0"/>
                <a:cs typeface="Times New Roman" panose="02020603050405020304" pitchFamily="18" charset="0"/>
              </a:rPr>
              <a:t>: 	41.370€</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14766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DBEF5-506F-0993-82B8-33F0CFFE89D0}"/>
              </a:ext>
            </a:extLst>
          </p:cNvPr>
          <p:cNvSpPr>
            <a:spLocks noGrp="1"/>
          </p:cNvSpPr>
          <p:nvPr>
            <p:ph type="title"/>
          </p:nvPr>
        </p:nvSpPr>
        <p:spPr>
          <a:xfrm>
            <a:off x="801099" y="1396289"/>
            <a:ext cx="4249006" cy="1325563"/>
          </a:xfrm>
        </p:spPr>
        <p:txBody>
          <a:bodyPr>
            <a:normAutofit fontScale="90000"/>
          </a:bodyPr>
          <a:lstStyle/>
          <a:p>
            <a:r>
              <a:rPr lang="de-DE" dirty="0"/>
              <a:t>3. Projekt </a:t>
            </a:r>
            <a:br>
              <a:rPr lang="de-DE" dirty="0"/>
            </a:br>
            <a:r>
              <a:rPr lang="de-DE" dirty="0"/>
              <a:t>Gesunde Ernährung </a:t>
            </a:r>
          </a:p>
        </p:txBody>
      </p:sp>
      <p:sp>
        <p:nvSpPr>
          <p:cNvPr id="3" name="Inhaltsplatzhalter 2">
            <a:extLst>
              <a:ext uri="{FF2B5EF4-FFF2-40B4-BE49-F238E27FC236}">
                <a16:creationId xmlns:a16="http://schemas.microsoft.com/office/drawing/2014/main" id="{2E2D61D6-E90D-CCE3-4329-07DCD075C065}"/>
              </a:ext>
            </a:extLst>
          </p:cNvPr>
          <p:cNvSpPr>
            <a:spLocks noGrp="1"/>
          </p:cNvSpPr>
          <p:nvPr>
            <p:ph idx="1"/>
          </p:nvPr>
        </p:nvSpPr>
        <p:spPr>
          <a:xfrm>
            <a:off x="805544" y="2871982"/>
            <a:ext cx="4245428" cy="3181684"/>
          </a:xfrm>
        </p:spPr>
        <p:txBody>
          <a:bodyPr anchor="t">
            <a:normAutofit lnSpcReduction="10000"/>
          </a:bodyPr>
          <a:lstStyle/>
          <a:p>
            <a:pPr marL="0" indent="0">
              <a:buNone/>
            </a:pPr>
            <a:r>
              <a:rPr lang="de-DE" sz="1800" dirty="0"/>
              <a:t>Einseitige Ernährung</a:t>
            </a:r>
          </a:p>
          <a:p>
            <a:pPr marL="0" indent="0">
              <a:buNone/>
            </a:pPr>
            <a:r>
              <a:rPr lang="de-DE" sz="1800" dirty="0"/>
              <a:t>Die Wege in die Stadt sind zu weit um dort abwechslungsreiche Lebensmittel zu erwerben. </a:t>
            </a:r>
          </a:p>
          <a:p>
            <a:pPr marL="0" indent="0">
              <a:buNone/>
            </a:pPr>
            <a:r>
              <a:rPr lang="de-DE" sz="1800" dirty="0"/>
              <a:t>Die einzige Möglichkeit besteht darin, selbst unterschiedliches Obst und Gemüse zu kultivieren. </a:t>
            </a:r>
          </a:p>
          <a:p>
            <a:pPr marL="0" indent="0">
              <a:buNone/>
            </a:pPr>
            <a:r>
              <a:rPr lang="de-DE" sz="1800" dirty="0"/>
              <a:t>Vielen Menschen fehlt das Wissen um den Wert einer ausgewogenen Ernährung. Die Regierung fördert Programme um das Wissen darum zu verbreiten. </a:t>
            </a:r>
          </a:p>
        </p:txBody>
      </p:sp>
      <p:sp>
        <p:nvSpPr>
          <p:cNvPr id="6153" name="Freeform: Shape 615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8" name="Picture 4">
            <a:extLst>
              <a:ext uri="{FF2B5EF4-FFF2-40B4-BE49-F238E27FC236}">
                <a16:creationId xmlns:a16="http://schemas.microsoft.com/office/drawing/2014/main" id="{75E5256A-B348-C341-A772-232D1EC858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538" b="8075"/>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Freeform: Shape 615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7" name="Picture 3">
            <a:extLst>
              <a:ext uri="{FF2B5EF4-FFF2-40B4-BE49-F238E27FC236}">
                <a16:creationId xmlns:a16="http://schemas.microsoft.com/office/drawing/2014/main" id="{9ACE0CEF-F718-C9BD-F954-FA537C33CF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79"/>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9169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B247405-1EB0-031E-737B-E459B2DA16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41" r="-1" b="17483"/>
          <a:stretch/>
        </p:blipFill>
        <p:spPr bwMode="auto">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Freeform: Shape 717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177" name="Freeform: Shape 71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150709B-37E7-9BCA-5189-84CE2689BEDF}"/>
              </a:ext>
            </a:extLst>
          </p:cNvPr>
          <p:cNvSpPr>
            <a:spLocks noGrp="1"/>
          </p:cNvSpPr>
          <p:nvPr>
            <p:ph type="title"/>
          </p:nvPr>
        </p:nvSpPr>
        <p:spPr>
          <a:xfrm>
            <a:off x="804673" y="1396289"/>
            <a:ext cx="4782458" cy="1325563"/>
          </a:xfrm>
        </p:spPr>
        <p:txBody>
          <a:bodyPr>
            <a:normAutofit fontScale="90000"/>
          </a:bodyPr>
          <a:lstStyle/>
          <a:p>
            <a:r>
              <a:rPr lang="de-DE" dirty="0"/>
              <a:t>4. Projekt </a:t>
            </a:r>
            <a:br>
              <a:rPr lang="de-DE" dirty="0"/>
            </a:br>
            <a:r>
              <a:rPr lang="de-DE" dirty="0"/>
              <a:t>Nachhaltige Landwirtschaft  </a:t>
            </a:r>
          </a:p>
        </p:txBody>
      </p:sp>
      <p:sp>
        <p:nvSpPr>
          <p:cNvPr id="3" name="Inhaltsplatzhalter 2">
            <a:extLst>
              <a:ext uri="{FF2B5EF4-FFF2-40B4-BE49-F238E27FC236}">
                <a16:creationId xmlns:a16="http://schemas.microsoft.com/office/drawing/2014/main" id="{C80CFF2C-E254-8F80-1B96-A8BDBA65EB33}"/>
              </a:ext>
            </a:extLst>
          </p:cNvPr>
          <p:cNvSpPr>
            <a:spLocks noGrp="1"/>
          </p:cNvSpPr>
          <p:nvPr>
            <p:ph idx="1"/>
          </p:nvPr>
        </p:nvSpPr>
        <p:spPr>
          <a:xfrm>
            <a:off x="804672" y="2871982"/>
            <a:ext cx="4782458" cy="3181684"/>
          </a:xfrm>
        </p:spPr>
        <p:txBody>
          <a:bodyPr anchor="t">
            <a:normAutofit/>
          </a:bodyPr>
          <a:lstStyle/>
          <a:p>
            <a:r>
              <a:rPr lang="de-DE" sz="1800" dirty="0"/>
              <a:t>Bewässerung</a:t>
            </a:r>
          </a:p>
          <a:p>
            <a:r>
              <a:rPr lang="de-DE" sz="1800" dirty="0"/>
              <a:t>Stromversorgung</a:t>
            </a:r>
          </a:p>
          <a:p>
            <a:r>
              <a:rPr lang="de-DE" sz="1800" dirty="0"/>
              <a:t>Bildung </a:t>
            </a:r>
          </a:p>
        </p:txBody>
      </p:sp>
      <p:pic>
        <p:nvPicPr>
          <p:cNvPr id="2050" name="Picture 2">
            <a:extLst>
              <a:ext uri="{FF2B5EF4-FFF2-40B4-BE49-F238E27FC236}">
                <a16:creationId xmlns:a16="http://schemas.microsoft.com/office/drawing/2014/main" id="{A68626A9-D709-0887-44D7-3BE66FD41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348" y="3783241"/>
            <a:ext cx="2178807" cy="29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71949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AC53B-E058-8809-C7B7-9C761FCF010F}"/>
              </a:ext>
            </a:extLst>
          </p:cNvPr>
          <p:cNvSpPr>
            <a:spLocks noGrp="1"/>
          </p:cNvSpPr>
          <p:nvPr>
            <p:ph type="title"/>
          </p:nvPr>
        </p:nvSpPr>
        <p:spPr/>
        <p:txBody>
          <a:bodyPr/>
          <a:lstStyle/>
          <a:p>
            <a:r>
              <a:rPr lang="de-DE" dirty="0"/>
              <a:t>Projektphasen</a:t>
            </a:r>
          </a:p>
        </p:txBody>
      </p:sp>
      <p:sp>
        <p:nvSpPr>
          <p:cNvPr id="4" name="Rechteck: abgerundete Ecken 3">
            <a:extLst>
              <a:ext uri="{FF2B5EF4-FFF2-40B4-BE49-F238E27FC236}">
                <a16:creationId xmlns:a16="http://schemas.microsoft.com/office/drawing/2014/main" id="{7CA4095E-AB2A-193D-E0C9-C376A8BF957A}"/>
              </a:ext>
            </a:extLst>
          </p:cNvPr>
          <p:cNvSpPr/>
          <p:nvPr/>
        </p:nvSpPr>
        <p:spPr>
          <a:xfrm>
            <a:off x="895546" y="1998482"/>
            <a:ext cx="10576875" cy="612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2022				2023				2024</a:t>
            </a:r>
          </a:p>
        </p:txBody>
      </p:sp>
      <p:sp>
        <p:nvSpPr>
          <p:cNvPr id="5" name="Rechteck: abgerundete Ecken 4">
            <a:extLst>
              <a:ext uri="{FF2B5EF4-FFF2-40B4-BE49-F238E27FC236}">
                <a16:creationId xmlns:a16="http://schemas.microsoft.com/office/drawing/2014/main" id="{05E6132F-C6AD-3E9D-3FCF-37BF2652FFCE}"/>
              </a:ext>
            </a:extLst>
          </p:cNvPr>
          <p:cNvSpPr/>
          <p:nvPr/>
        </p:nvSpPr>
        <p:spPr>
          <a:xfrm>
            <a:off x="989814" y="2894029"/>
            <a:ext cx="2253007" cy="612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Planung </a:t>
            </a:r>
          </a:p>
        </p:txBody>
      </p:sp>
      <p:sp>
        <p:nvSpPr>
          <p:cNvPr id="6" name="Rechteck: abgerundete Ecken 5">
            <a:extLst>
              <a:ext uri="{FF2B5EF4-FFF2-40B4-BE49-F238E27FC236}">
                <a16:creationId xmlns:a16="http://schemas.microsoft.com/office/drawing/2014/main" id="{3626040A-F274-EC2F-64C3-8960F7D7732F}"/>
              </a:ext>
            </a:extLst>
          </p:cNvPr>
          <p:cNvSpPr/>
          <p:nvPr/>
        </p:nvSpPr>
        <p:spPr>
          <a:xfrm>
            <a:off x="2421117" y="3659172"/>
            <a:ext cx="2659930" cy="612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Finanzierung  </a:t>
            </a:r>
          </a:p>
        </p:txBody>
      </p:sp>
      <p:sp>
        <p:nvSpPr>
          <p:cNvPr id="7" name="Rechteck: abgerundete Ecken 6">
            <a:extLst>
              <a:ext uri="{FF2B5EF4-FFF2-40B4-BE49-F238E27FC236}">
                <a16:creationId xmlns:a16="http://schemas.microsoft.com/office/drawing/2014/main" id="{3441C521-B740-5FE7-B27A-51427819287F}"/>
              </a:ext>
            </a:extLst>
          </p:cNvPr>
          <p:cNvSpPr/>
          <p:nvPr/>
        </p:nvSpPr>
        <p:spPr>
          <a:xfrm>
            <a:off x="3921551" y="4487168"/>
            <a:ext cx="2659930" cy="612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Pilotprojekt   </a:t>
            </a:r>
          </a:p>
        </p:txBody>
      </p:sp>
      <p:sp>
        <p:nvSpPr>
          <p:cNvPr id="8" name="Rechteck: abgerundete Ecken 7">
            <a:extLst>
              <a:ext uri="{FF2B5EF4-FFF2-40B4-BE49-F238E27FC236}">
                <a16:creationId xmlns:a16="http://schemas.microsoft.com/office/drawing/2014/main" id="{0E0A7C43-C314-7DF1-2078-7CAF04612D59}"/>
              </a:ext>
            </a:extLst>
          </p:cNvPr>
          <p:cNvSpPr/>
          <p:nvPr/>
        </p:nvSpPr>
        <p:spPr>
          <a:xfrm>
            <a:off x="7965649" y="5880132"/>
            <a:ext cx="3506772" cy="612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Folgeprojekte   </a:t>
            </a:r>
          </a:p>
        </p:txBody>
      </p:sp>
      <p:sp>
        <p:nvSpPr>
          <p:cNvPr id="9" name="Rechteck: abgerundete Ecken 8">
            <a:extLst>
              <a:ext uri="{FF2B5EF4-FFF2-40B4-BE49-F238E27FC236}">
                <a16:creationId xmlns:a16="http://schemas.microsoft.com/office/drawing/2014/main" id="{8F6B98B7-9865-7F4E-EB6D-97BB60F99529}"/>
              </a:ext>
            </a:extLst>
          </p:cNvPr>
          <p:cNvSpPr/>
          <p:nvPr/>
        </p:nvSpPr>
        <p:spPr>
          <a:xfrm>
            <a:off x="5912177" y="5183650"/>
            <a:ext cx="2659930" cy="612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Evaluation    </a:t>
            </a:r>
          </a:p>
        </p:txBody>
      </p:sp>
    </p:spTree>
    <p:extLst>
      <p:ext uri="{BB962C8B-B14F-4D97-AF65-F5344CB8AC3E}">
        <p14:creationId xmlns:p14="http://schemas.microsoft.com/office/powerpoint/2010/main" val="3945501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19670B-26B0-1E8A-3460-4B6838A08715}"/>
              </a:ext>
            </a:extLst>
          </p:cNvPr>
          <p:cNvSpPr>
            <a:spLocks noGrp="1"/>
          </p:cNvSpPr>
          <p:nvPr>
            <p:ph type="title"/>
          </p:nvPr>
        </p:nvSpPr>
        <p:spPr>
          <a:xfrm>
            <a:off x="648929" y="629266"/>
            <a:ext cx="3505495" cy="973291"/>
          </a:xfrm>
        </p:spPr>
        <p:txBody>
          <a:bodyPr>
            <a:normAutofit/>
          </a:bodyPr>
          <a:lstStyle/>
          <a:p>
            <a:r>
              <a:rPr lang="de-DE" dirty="0"/>
              <a:t>Die Region</a:t>
            </a:r>
          </a:p>
        </p:txBody>
      </p:sp>
      <p:sp>
        <p:nvSpPr>
          <p:cNvPr id="9" name="Inhaltsplatzhalter 8">
            <a:extLst>
              <a:ext uri="{FF2B5EF4-FFF2-40B4-BE49-F238E27FC236}">
                <a16:creationId xmlns:a16="http://schemas.microsoft.com/office/drawing/2014/main" id="{D220FEBB-4166-6EBE-84C2-C6D3F4FD5686}"/>
              </a:ext>
            </a:extLst>
          </p:cNvPr>
          <p:cNvSpPr>
            <a:spLocks noGrp="1"/>
          </p:cNvSpPr>
          <p:nvPr>
            <p:ph idx="1"/>
          </p:nvPr>
        </p:nvSpPr>
        <p:spPr>
          <a:xfrm>
            <a:off x="648928" y="1602557"/>
            <a:ext cx="3990127" cy="4178203"/>
          </a:xfrm>
        </p:spPr>
        <p:txBody>
          <a:bodyPr>
            <a:normAutofit fontScale="92500" lnSpcReduction="20000"/>
          </a:bodyPr>
          <a:lstStyle/>
          <a:p>
            <a:pPr marL="0" indent="0">
              <a:buNone/>
            </a:pPr>
            <a:r>
              <a:rPr lang="de-DE" sz="2000" dirty="0"/>
              <a:t>Ort: Piura im Norden Perus</a:t>
            </a:r>
          </a:p>
          <a:p>
            <a:pPr marL="0" indent="0">
              <a:buNone/>
            </a:pPr>
            <a:endParaRPr lang="de-DE" sz="2000" dirty="0"/>
          </a:p>
          <a:p>
            <a:pPr marL="0" indent="0">
              <a:buNone/>
            </a:pPr>
            <a:r>
              <a:rPr lang="de-DE" sz="2000" dirty="0"/>
              <a:t>4 Zonen:</a:t>
            </a:r>
          </a:p>
          <a:p>
            <a:pPr marL="0" indent="0">
              <a:buNone/>
            </a:pPr>
            <a:r>
              <a:rPr lang="de-DE" sz="2000" dirty="0"/>
              <a:t>Küste – Wüste – Berge – Regenwald </a:t>
            </a:r>
          </a:p>
          <a:p>
            <a:pPr marL="0" indent="0">
              <a:buNone/>
            </a:pPr>
            <a:r>
              <a:rPr lang="de-DE" sz="2000" dirty="0"/>
              <a:t>Für Landwirtschaft geeignete Zonen</a:t>
            </a:r>
          </a:p>
          <a:p>
            <a:pPr marL="0" indent="0">
              <a:buNone/>
            </a:pPr>
            <a:endParaRPr lang="de-DE" sz="2000" dirty="0"/>
          </a:p>
          <a:p>
            <a:pPr marL="0" indent="0">
              <a:buNone/>
            </a:pPr>
            <a:r>
              <a:rPr lang="de-DE" sz="2000" i="1" dirty="0"/>
              <a:t>„Das Lachen der Menschen und der Erhalt ihrer natürlichen Ressourcen ist unser Antrieb“, </a:t>
            </a:r>
            <a:r>
              <a:rPr lang="de-DE" sz="2000" dirty="0" err="1"/>
              <a:t>Meybol</a:t>
            </a:r>
            <a:r>
              <a:rPr lang="de-DE" sz="2000" dirty="0"/>
              <a:t> und Enrico.</a:t>
            </a:r>
          </a:p>
          <a:p>
            <a:pPr marL="0" indent="0">
              <a:buNone/>
            </a:pPr>
            <a:endParaRPr lang="de-DE" sz="2000" dirty="0"/>
          </a:p>
          <a:p>
            <a:pPr marL="0" indent="0">
              <a:buNone/>
            </a:pPr>
            <a:r>
              <a:rPr lang="de-DE" sz="2000" i="1" dirty="0"/>
              <a:t>„</a:t>
            </a:r>
            <a:r>
              <a:rPr lang="de-DE" sz="2000" i="1" dirty="0" err="1"/>
              <a:t>Meybol</a:t>
            </a:r>
            <a:r>
              <a:rPr lang="de-DE" sz="2000" i="1" dirty="0"/>
              <a:t> hat mir alles gezeigt und ich möchte mit meinem Wissen helfen, den Menschen zu mehr Selbstbestimmung zu verhelfen“,  </a:t>
            </a:r>
            <a:r>
              <a:rPr lang="de-DE" sz="2000" dirty="0"/>
              <a:t>Enrico Wiesner. </a:t>
            </a:r>
          </a:p>
          <a:p>
            <a:pPr marL="0" indent="0">
              <a:buNone/>
            </a:pPr>
            <a:endParaRPr lang="de-DE" sz="2000" dirty="0"/>
          </a:p>
          <a:p>
            <a:pPr marL="0" indent="0">
              <a:buNone/>
            </a:pPr>
            <a:endParaRPr lang="de-DE" sz="2000" dirty="0"/>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Karte enthält.&#10;&#10;Automatisch generierte Beschreibung">
            <a:extLst>
              <a:ext uri="{FF2B5EF4-FFF2-40B4-BE49-F238E27FC236}">
                <a16:creationId xmlns:a16="http://schemas.microsoft.com/office/drawing/2014/main" id="{E76CE7F9-549E-82E7-436A-1CA35476A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914306"/>
            <a:ext cx="6019331" cy="5026141"/>
          </a:xfrm>
          <a:prstGeom prst="rect">
            <a:avLst/>
          </a:prstGeom>
          <a:effectLst/>
        </p:spPr>
      </p:pic>
    </p:spTree>
    <p:extLst>
      <p:ext uri="{BB962C8B-B14F-4D97-AF65-F5344CB8AC3E}">
        <p14:creationId xmlns:p14="http://schemas.microsoft.com/office/powerpoint/2010/main" val="58397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2B256-B2B0-57C5-8122-470AC09F4919}"/>
              </a:ext>
            </a:extLst>
          </p:cNvPr>
          <p:cNvSpPr>
            <a:spLocks noGrp="1"/>
          </p:cNvSpPr>
          <p:nvPr>
            <p:ph type="title"/>
          </p:nvPr>
        </p:nvSpPr>
        <p:spPr/>
        <p:txBody>
          <a:bodyPr/>
          <a:lstStyle/>
          <a:p>
            <a:r>
              <a:rPr lang="de-DE" dirty="0"/>
              <a:t>Wirtschaftliche Ausgangssituation </a:t>
            </a:r>
          </a:p>
        </p:txBody>
      </p:sp>
      <p:sp>
        <p:nvSpPr>
          <p:cNvPr id="3" name="Inhaltsplatzhalter 2">
            <a:extLst>
              <a:ext uri="{FF2B5EF4-FFF2-40B4-BE49-F238E27FC236}">
                <a16:creationId xmlns:a16="http://schemas.microsoft.com/office/drawing/2014/main" id="{C05B8368-5E6A-6DD6-95F7-6CEA8D2BD1A0}"/>
              </a:ext>
            </a:extLst>
          </p:cNvPr>
          <p:cNvSpPr>
            <a:spLocks noGrp="1"/>
          </p:cNvSpPr>
          <p:nvPr>
            <p:ph idx="1"/>
          </p:nvPr>
        </p:nvSpPr>
        <p:spPr/>
        <p:txBody>
          <a:bodyPr>
            <a:normAutofit fontScale="85000" lnSpcReduction="20000"/>
          </a:bodyPr>
          <a:lstStyle/>
          <a:p>
            <a:pPr marL="0" indent="0">
              <a:lnSpc>
                <a:spcPct val="107000"/>
              </a:lnSpc>
              <a:spcAft>
                <a:spcPts val="800"/>
              </a:spcAft>
              <a:buNone/>
            </a:pPr>
            <a:r>
              <a:rPr lang="de-DE" sz="2800" u="sng" dirty="0">
                <a:effectLst/>
                <a:latin typeface="Calibri" panose="020F0502020204030204" pitchFamily="34" charset="0"/>
                <a:ea typeface="Calibri" panose="020F0502020204030204" pitchFamily="34" charset="0"/>
                <a:cs typeface="Times New Roman" panose="02020603050405020304" pitchFamily="18" charset="0"/>
              </a:rPr>
              <a:t>Welche Früchte werden in Piura angebaut?</a:t>
            </a:r>
          </a:p>
          <a:p>
            <a:pPr marL="0" indent="0">
              <a:lnSpc>
                <a:spcPct val="107000"/>
              </a:lnSpc>
              <a:spcAft>
                <a:spcPts val="800"/>
              </a:spcAft>
              <a:buNone/>
            </a:pPr>
            <a:r>
              <a:rPr lang="de-DE" sz="2800" dirty="0">
                <a:effectLst/>
                <a:latin typeface="Calibri" panose="020F0502020204030204" pitchFamily="34" charset="0"/>
                <a:ea typeface="Calibri" panose="020F0502020204030204" pitchFamily="34" charset="0"/>
                <a:cs typeface="Times New Roman" panose="02020603050405020304" pitchFamily="18" charset="0"/>
              </a:rPr>
              <a:t>In Piura gibt es eine Vielzahl von Früchten wie Kokosnuss, Mango, Banane, Pflaume, Mangopflaume, Tamarinde, Orange, Passionsfrucht, Traube, Zitrone, Avocado, Maracuja und andere, die natürlich, in Säften oder Kompotten verzehrt werden.</a:t>
            </a:r>
          </a:p>
          <a:p>
            <a:pPr marL="0" indent="0">
              <a:lnSpc>
                <a:spcPct val="107000"/>
              </a:lnSpc>
              <a:spcAft>
                <a:spcPts val="800"/>
              </a:spcAft>
              <a:buNone/>
            </a:pPr>
            <a:r>
              <a:rPr lang="de-DE" sz="2800" u="sng" dirty="0">
                <a:effectLst/>
                <a:latin typeface="Calibri" panose="020F0502020204030204" pitchFamily="34" charset="0"/>
                <a:ea typeface="Calibri" panose="020F0502020204030204" pitchFamily="34" charset="0"/>
                <a:cs typeface="Times New Roman" panose="02020603050405020304" pitchFamily="18" charset="0"/>
              </a:rPr>
              <a:t>Was ist das Hauptexportgut von Piura?</a:t>
            </a:r>
          </a:p>
          <a:p>
            <a:pPr marL="0" indent="0">
              <a:lnSpc>
                <a:spcPct val="107000"/>
              </a:lnSpc>
              <a:spcAft>
                <a:spcPts val="800"/>
              </a:spcAft>
              <a:buNone/>
            </a:pPr>
            <a:r>
              <a:rPr lang="de-DE" sz="2800" dirty="0">
                <a:effectLst/>
                <a:latin typeface="Calibri" panose="020F0502020204030204" pitchFamily="34" charset="0"/>
                <a:ea typeface="Calibri" panose="020F0502020204030204" pitchFamily="34" charset="0"/>
                <a:cs typeface="Times New Roman" panose="02020603050405020304" pitchFamily="18" charset="0"/>
              </a:rPr>
              <a:t>Piura hat eine diversifizierte Wirtschaft. Es ist der erste Produzent von Zitronen, Mangos, Öl, Phosphaten, Andalusit und Tintenfisch. Es ist auch der zweitgrößte Produzent von Weintrauben nach Ica. Auf fünf Produkte entfallen 54 % der Ausfuhren der Region: Kali (18 %), Weintrauben (12 %), Kalziumphosphat (8,5 %), Heizöl (7,9 %) und Mango (7,9 %).</a:t>
            </a:r>
          </a:p>
          <a:p>
            <a:endParaRPr lang="de-DE" dirty="0"/>
          </a:p>
        </p:txBody>
      </p:sp>
    </p:spTree>
    <p:extLst>
      <p:ext uri="{BB962C8B-B14F-4D97-AF65-F5344CB8AC3E}">
        <p14:creationId xmlns:p14="http://schemas.microsoft.com/office/powerpoint/2010/main" val="219956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D31FA-6BB2-A1B0-1A1A-AA31D174FCD9}"/>
              </a:ext>
            </a:extLst>
          </p:cNvPr>
          <p:cNvSpPr>
            <a:spLocks noGrp="1"/>
          </p:cNvSpPr>
          <p:nvPr>
            <p:ph type="title"/>
          </p:nvPr>
        </p:nvSpPr>
        <p:spPr>
          <a:xfrm>
            <a:off x="648930" y="629267"/>
            <a:ext cx="3605572" cy="1076986"/>
          </a:xfrm>
        </p:spPr>
        <p:txBody>
          <a:bodyPr>
            <a:normAutofit/>
          </a:bodyPr>
          <a:lstStyle/>
          <a:p>
            <a:r>
              <a:rPr lang="de-DE" sz="4000" dirty="0" err="1"/>
              <a:t>Chulucanas</a:t>
            </a:r>
            <a:endParaRPr lang="de-DE" sz="4000" dirty="0"/>
          </a:p>
        </p:txBody>
      </p:sp>
      <p:sp>
        <p:nvSpPr>
          <p:cNvPr id="9" name="Content Placeholder 8">
            <a:extLst>
              <a:ext uri="{FF2B5EF4-FFF2-40B4-BE49-F238E27FC236}">
                <a16:creationId xmlns:a16="http://schemas.microsoft.com/office/drawing/2014/main" id="{491C6509-DACB-C5A0-8902-474A5F5B811D}"/>
              </a:ext>
            </a:extLst>
          </p:cNvPr>
          <p:cNvSpPr>
            <a:spLocks noGrp="1"/>
          </p:cNvSpPr>
          <p:nvPr>
            <p:ph idx="1"/>
          </p:nvPr>
        </p:nvSpPr>
        <p:spPr>
          <a:xfrm>
            <a:off x="644652" y="1835086"/>
            <a:ext cx="3605571" cy="4300538"/>
          </a:xfrm>
        </p:spPr>
        <p:txBody>
          <a:bodyPr>
            <a:normAutofit fontScale="92500" lnSpcReduction="10000"/>
          </a:bodyPr>
          <a:lstStyle/>
          <a:p>
            <a:pPr marL="0" indent="0">
              <a:buNone/>
            </a:pPr>
            <a:r>
              <a:rPr lang="en-US" sz="1800" dirty="0" err="1"/>
              <a:t>Bevölkerung</a:t>
            </a:r>
            <a:r>
              <a:rPr lang="en-US" sz="1800" dirty="0"/>
              <a:t>: 82.521</a:t>
            </a:r>
          </a:p>
          <a:p>
            <a:pPr marL="0" indent="0">
              <a:buNone/>
            </a:pPr>
            <a:r>
              <a:rPr lang="en-US" sz="1800" dirty="0" err="1"/>
              <a:t>Fruchtbare</a:t>
            </a:r>
            <a:r>
              <a:rPr lang="en-US" sz="1800" dirty="0"/>
              <a:t> </a:t>
            </a:r>
            <a:r>
              <a:rPr lang="en-US" sz="1800" dirty="0" err="1"/>
              <a:t>Böden</a:t>
            </a:r>
            <a:r>
              <a:rPr lang="en-US" sz="1800" dirty="0"/>
              <a:t> </a:t>
            </a:r>
            <a:r>
              <a:rPr lang="en-US" sz="1800" dirty="0" err="1"/>
              <a:t>werden</a:t>
            </a:r>
            <a:r>
              <a:rPr lang="en-US" sz="1800" dirty="0"/>
              <a:t> </a:t>
            </a:r>
            <a:r>
              <a:rPr lang="en-US" sz="1800" dirty="0" err="1"/>
              <a:t>weniger</a:t>
            </a:r>
            <a:r>
              <a:rPr lang="en-US" sz="1800" dirty="0"/>
              <a:t> und die </a:t>
            </a:r>
            <a:r>
              <a:rPr lang="en-US" sz="1800" dirty="0" err="1"/>
              <a:t>Bauernwandern</a:t>
            </a:r>
            <a:r>
              <a:rPr lang="en-US" sz="1800" dirty="0"/>
              <a:t> </a:t>
            </a:r>
            <a:r>
              <a:rPr lang="en-US" sz="1800" dirty="0" err="1"/>
              <a:t>mit</a:t>
            </a:r>
            <a:r>
              <a:rPr lang="en-US" sz="1800" dirty="0"/>
              <a:t> </a:t>
            </a:r>
            <a:r>
              <a:rPr lang="en-US" sz="1800" dirty="0" err="1"/>
              <a:t>ihren</a:t>
            </a:r>
            <a:r>
              <a:rPr lang="en-US" sz="1800" dirty="0"/>
              <a:t> Felder </a:t>
            </a:r>
            <a:r>
              <a:rPr lang="en-US" sz="1800" dirty="0" err="1"/>
              <a:t>weiter</a:t>
            </a:r>
            <a:r>
              <a:rPr lang="en-US" sz="1800" dirty="0"/>
              <a:t> in </a:t>
            </a:r>
            <a:r>
              <a:rPr lang="en-US" sz="1800" dirty="0" err="1"/>
              <a:t>Richtung</a:t>
            </a:r>
            <a:r>
              <a:rPr lang="en-US" sz="1800" dirty="0"/>
              <a:t> </a:t>
            </a:r>
            <a:r>
              <a:rPr lang="en-US" sz="1800" dirty="0" err="1"/>
              <a:t>Regenwald</a:t>
            </a:r>
            <a:r>
              <a:rPr lang="en-US" sz="1800" dirty="0"/>
              <a:t>. </a:t>
            </a:r>
            <a:r>
              <a:rPr lang="en-US" sz="1800" dirty="0" err="1"/>
              <a:t>Genau</a:t>
            </a:r>
            <a:r>
              <a:rPr lang="en-US" sz="1800" dirty="0"/>
              <a:t> an der </a:t>
            </a:r>
            <a:r>
              <a:rPr lang="en-US" sz="1800" dirty="0" err="1"/>
              <a:t>Grenze</a:t>
            </a:r>
            <a:r>
              <a:rPr lang="en-US" sz="1800" dirty="0"/>
              <a:t> </a:t>
            </a:r>
            <a:r>
              <a:rPr lang="en-US" sz="1800" dirty="0" err="1"/>
              <a:t>findet</a:t>
            </a:r>
            <a:r>
              <a:rPr lang="en-US" sz="1800" dirty="0"/>
              <a:t> </a:t>
            </a:r>
            <a:r>
              <a:rPr lang="en-US" sz="1800" dirty="0" err="1"/>
              <a:t>unser</a:t>
            </a:r>
            <a:r>
              <a:rPr lang="en-US" sz="1800" dirty="0"/>
              <a:t> </a:t>
            </a:r>
            <a:r>
              <a:rPr lang="en-US" sz="1800" dirty="0" err="1"/>
              <a:t>Projekt</a:t>
            </a:r>
            <a:r>
              <a:rPr lang="en-US" sz="1800" dirty="0"/>
              <a:t> </a:t>
            </a:r>
            <a:r>
              <a:rPr lang="en-US" sz="1800" dirty="0" err="1"/>
              <a:t>statt</a:t>
            </a:r>
            <a:r>
              <a:rPr lang="en-US" sz="1800" dirty="0"/>
              <a:t>, </a:t>
            </a:r>
            <a:r>
              <a:rPr lang="en-US" sz="1800" dirty="0" err="1"/>
              <a:t>mit</a:t>
            </a:r>
            <a:r>
              <a:rPr lang="en-US" sz="1800" dirty="0"/>
              <a:t> dem </a:t>
            </a:r>
            <a:r>
              <a:rPr lang="en-US" sz="1800" dirty="0" err="1"/>
              <a:t>Ziel</a:t>
            </a:r>
            <a:r>
              <a:rPr lang="en-US" sz="1800" dirty="0"/>
              <a:t> die </a:t>
            </a:r>
            <a:r>
              <a:rPr lang="en-US" sz="1800" dirty="0" err="1"/>
              <a:t>Farmen</a:t>
            </a:r>
            <a:r>
              <a:rPr lang="en-US" sz="1800" dirty="0"/>
              <a:t> so </a:t>
            </a:r>
            <a:r>
              <a:rPr lang="en-US" sz="1800" dirty="0" err="1"/>
              <a:t>auszustatten</a:t>
            </a:r>
            <a:r>
              <a:rPr lang="en-US" sz="1800" dirty="0"/>
              <a:t>, </a:t>
            </a:r>
            <a:r>
              <a:rPr lang="en-US" sz="1800" dirty="0" err="1"/>
              <a:t>dass</a:t>
            </a:r>
            <a:r>
              <a:rPr lang="en-US" sz="1800" dirty="0"/>
              <a:t> </a:t>
            </a:r>
            <a:r>
              <a:rPr lang="en-US" sz="1800" dirty="0" err="1"/>
              <a:t>kein</a:t>
            </a:r>
            <a:r>
              <a:rPr lang="en-US" sz="1800" dirty="0"/>
              <a:t> </a:t>
            </a:r>
            <a:r>
              <a:rPr lang="en-US" sz="1800" dirty="0" err="1"/>
              <a:t>Grund</a:t>
            </a:r>
            <a:r>
              <a:rPr lang="en-US" sz="1800" dirty="0"/>
              <a:t> </a:t>
            </a:r>
            <a:r>
              <a:rPr lang="en-US" sz="1800" dirty="0" err="1"/>
              <a:t>mehr</a:t>
            </a:r>
            <a:r>
              <a:rPr lang="en-US" sz="1800" dirty="0"/>
              <a:t> </a:t>
            </a:r>
            <a:r>
              <a:rPr lang="en-US" sz="1800" dirty="0" err="1"/>
              <a:t>besteht</a:t>
            </a:r>
            <a:r>
              <a:rPr lang="en-US" sz="1800" dirty="0"/>
              <a:t> </a:t>
            </a:r>
            <a:r>
              <a:rPr lang="en-US" sz="1800" dirty="0" err="1"/>
              <a:t>weiterzuziehen</a:t>
            </a:r>
            <a:r>
              <a:rPr lang="en-US" sz="1800" dirty="0"/>
              <a:t>. </a:t>
            </a:r>
          </a:p>
          <a:p>
            <a:pPr marL="0" indent="0">
              <a:buNone/>
            </a:pPr>
            <a:r>
              <a:rPr lang="en-US" sz="1800" dirty="0" err="1"/>
              <a:t>Landwirtschaft</a:t>
            </a:r>
            <a:r>
              <a:rPr lang="en-US" sz="1800" dirty="0"/>
              <a:t>: </a:t>
            </a:r>
          </a:p>
          <a:p>
            <a:pPr>
              <a:buFontTx/>
              <a:buChar char="-"/>
            </a:pPr>
            <a:r>
              <a:rPr lang="en-US" sz="1800" dirty="0" err="1"/>
              <a:t>Fehlende</a:t>
            </a:r>
            <a:r>
              <a:rPr lang="en-US" sz="1800" dirty="0"/>
              <a:t> </a:t>
            </a:r>
            <a:r>
              <a:rPr lang="en-US" sz="1800" dirty="0" err="1"/>
              <a:t>Bewässerung</a:t>
            </a:r>
            <a:r>
              <a:rPr lang="en-US" sz="1800" dirty="0"/>
              <a:t>, </a:t>
            </a:r>
            <a:r>
              <a:rPr lang="en-US" sz="1800" dirty="0" err="1"/>
              <a:t>wenn</a:t>
            </a:r>
            <a:r>
              <a:rPr lang="en-US" sz="1800" dirty="0"/>
              <a:t> </a:t>
            </a:r>
            <a:r>
              <a:rPr lang="en-US" sz="1800" dirty="0" err="1"/>
              <a:t>vorhanden</a:t>
            </a:r>
            <a:r>
              <a:rPr lang="en-US" sz="1800" dirty="0"/>
              <a:t> </a:t>
            </a:r>
            <a:r>
              <a:rPr lang="en-US" sz="1800" dirty="0" err="1"/>
              <a:t>teuer</a:t>
            </a:r>
            <a:endParaRPr lang="en-US" sz="1800" dirty="0"/>
          </a:p>
          <a:p>
            <a:pPr>
              <a:buFontTx/>
              <a:buChar char="-"/>
            </a:pPr>
            <a:r>
              <a:rPr lang="en-US" sz="1800" dirty="0" err="1"/>
              <a:t>Hohe</a:t>
            </a:r>
            <a:r>
              <a:rPr lang="en-US" sz="1800" dirty="0"/>
              <a:t> </a:t>
            </a:r>
            <a:r>
              <a:rPr lang="en-US" sz="1800" dirty="0" err="1"/>
              <a:t>Kosten</a:t>
            </a:r>
            <a:r>
              <a:rPr lang="en-US" sz="1800" dirty="0"/>
              <a:t> für </a:t>
            </a:r>
            <a:r>
              <a:rPr lang="en-US" sz="1800" dirty="0" err="1"/>
              <a:t>Mobilität</a:t>
            </a:r>
            <a:endParaRPr lang="en-US" sz="1800" dirty="0"/>
          </a:p>
          <a:p>
            <a:pPr>
              <a:buFontTx/>
              <a:buChar char="-"/>
            </a:pPr>
            <a:r>
              <a:rPr lang="en-US" sz="1800" dirty="0" err="1"/>
              <a:t>Schlecht</a:t>
            </a:r>
            <a:r>
              <a:rPr lang="en-US" sz="1800" dirty="0"/>
              <a:t> </a:t>
            </a:r>
            <a:r>
              <a:rPr lang="en-US" sz="1800" dirty="0" err="1"/>
              <a:t>ausgebaute</a:t>
            </a:r>
            <a:r>
              <a:rPr lang="en-US" sz="1800" dirty="0"/>
              <a:t> </a:t>
            </a:r>
            <a:r>
              <a:rPr lang="en-US" sz="1800" dirty="0" err="1"/>
              <a:t>Infrastruktur</a:t>
            </a:r>
            <a:r>
              <a:rPr lang="en-US" sz="1800" dirty="0"/>
              <a:t> </a:t>
            </a:r>
          </a:p>
          <a:p>
            <a:pPr marL="0" indent="0">
              <a:buNone/>
            </a:pPr>
            <a:endParaRPr lang="en-US" sz="1800" dirty="0"/>
          </a:p>
          <a:p>
            <a:pPr marL="0" indent="0">
              <a:buNone/>
            </a:pPr>
            <a:r>
              <a:rPr lang="en-US" sz="1800" dirty="0" err="1"/>
              <a:t>Einkommen</a:t>
            </a:r>
            <a:r>
              <a:rPr lang="en-US" sz="1800" dirty="0"/>
              <a:t>: 1-2 € am Tag </a:t>
            </a:r>
          </a:p>
          <a:p>
            <a:pPr marL="0" indent="0">
              <a:buNone/>
            </a:pPr>
            <a:endParaRPr lang="en-US" sz="1800" dirty="0"/>
          </a:p>
          <a:p>
            <a:pPr marL="0" indent="0">
              <a:buNone/>
            </a:pPr>
            <a:endParaRPr lang="en-US" sz="1800" dirty="0"/>
          </a:p>
        </p:txBody>
      </p:sp>
      <p:pic>
        <p:nvPicPr>
          <p:cNvPr id="5" name="Inhaltsplatzhalter 4" descr="Ein Bild, das Karte enthält.&#10;&#10;Automatisch generierte Beschreibung">
            <a:extLst>
              <a:ext uri="{FF2B5EF4-FFF2-40B4-BE49-F238E27FC236}">
                <a16:creationId xmlns:a16="http://schemas.microsoft.com/office/drawing/2014/main" id="{D7494790-D092-4B31-F4B6-4362B54D7444}"/>
              </a:ext>
            </a:extLst>
          </p:cNvPr>
          <p:cNvPicPr>
            <a:picLocks noChangeAspect="1"/>
          </p:cNvPicPr>
          <p:nvPr/>
        </p:nvPicPr>
        <p:blipFill rotWithShape="1">
          <a:blip r:embed="rId2">
            <a:extLst>
              <a:ext uri="{28A0092B-C50C-407E-A947-70E740481C1C}">
                <a14:useLocalDpi xmlns:a14="http://schemas.microsoft.com/office/drawing/2010/main" val="0"/>
              </a:ext>
            </a:extLst>
          </a:blip>
          <a:srcRect r="24209" b="-1"/>
          <a:stretch/>
        </p:blipFill>
        <p:spPr>
          <a:xfrm>
            <a:off x="5283708" y="722376"/>
            <a:ext cx="6263640" cy="5413248"/>
          </a:xfrm>
          <a:prstGeom prst="rect">
            <a:avLst/>
          </a:prstGeom>
          <a:effectLst/>
        </p:spPr>
      </p:pic>
      <p:sp>
        <p:nvSpPr>
          <p:cNvPr id="3" name="Abgerundetes Rechteck 2">
            <a:extLst>
              <a:ext uri="{FF2B5EF4-FFF2-40B4-BE49-F238E27FC236}">
                <a16:creationId xmlns:a16="http://schemas.microsoft.com/office/drawing/2014/main" id="{41499017-4097-20C9-336A-EE0D24448E1B}"/>
              </a:ext>
            </a:extLst>
          </p:cNvPr>
          <p:cNvSpPr/>
          <p:nvPr/>
        </p:nvSpPr>
        <p:spPr>
          <a:xfrm rot="20606940">
            <a:off x="6974852" y="1386863"/>
            <a:ext cx="857437" cy="2696353"/>
          </a:xfrm>
          <a:prstGeom prst="roundRect">
            <a:avLst/>
          </a:prstGeom>
          <a:solidFill>
            <a:schemeClr val="accent6">
              <a:lumMod val="40000"/>
              <a:lumOff val="60000"/>
              <a:alpha val="5211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Für Landwirt-</a:t>
            </a:r>
            <a:r>
              <a:rPr lang="de-DE" dirty="0" err="1"/>
              <a:t>schaft</a:t>
            </a:r>
            <a:r>
              <a:rPr lang="de-DE" dirty="0"/>
              <a:t> genutzt</a:t>
            </a:r>
          </a:p>
        </p:txBody>
      </p:sp>
      <p:sp>
        <p:nvSpPr>
          <p:cNvPr id="4" name="Abgerundetes Rechteck 3">
            <a:extLst>
              <a:ext uri="{FF2B5EF4-FFF2-40B4-BE49-F238E27FC236}">
                <a16:creationId xmlns:a16="http://schemas.microsoft.com/office/drawing/2014/main" id="{E0FC7800-35C4-CF41-A330-59ACE216079F}"/>
              </a:ext>
            </a:extLst>
          </p:cNvPr>
          <p:cNvSpPr/>
          <p:nvPr/>
        </p:nvSpPr>
        <p:spPr>
          <a:xfrm>
            <a:off x="10058399" y="782575"/>
            <a:ext cx="1392147" cy="1491394"/>
          </a:xfrm>
          <a:prstGeom prst="roundRect">
            <a:avLst/>
          </a:prstGeom>
          <a:solidFill>
            <a:schemeClr val="accent6">
              <a:lumMod val="75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Regenwald</a:t>
            </a:r>
          </a:p>
        </p:txBody>
      </p:sp>
      <p:sp>
        <p:nvSpPr>
          <p:cNvPr id="6" name="Abgerundetes Rechteck 5">
            <a:extLst>
              <a:ext uri="{FF2B5EF4-FFF2-40B4-BE49-F238E27FC236}">
                <a16:creationId xmlns:a16="http://schemas.microsoft.com/office/drawing/2014/main" id="{D072D670-9BBE-0F7A-6649-45901399D18B}"/>
              </a:ext>
            </a:extLst>
          </p:cNvPr>
          <p:cNvSpPr/>
          <p:nvPr/>
        </p:nvSpPr>
        <p:spPr>
          <a:xfrm rot="3880684">
            <a:off x="8086406" y="2985229"/>
            <a:ext cx="3400179" cy="532882"/>
          </a:xfrm>
          <a:prstGeom prst="roundRect">
            <a:avLst/>
          </a:prstGeom>
          <a:solidFill>
            <a:schemeClr val="accent6">
              <a:lumMod val="75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Regenwald</a:t>
            </a:r>
          </a:p>
        </p:txBody>
      </p:sp>
      <p:sp>
        <p:nvSpPr>
          <p:cNvPr id="7" name="Abgerundetes Rechteck 6">
            <a:extLst>
              <a:ext uri="{FF2B5EF4-FFF2-40B4-BE49-F238E27FC236}">
                <a16:creationId xmlns:a16="http://schemas.microsoft.com/office/drawing/2014/main" id="{A7F5E9F3-3BB3-2EB3-F3C9-46142181F208}"/>
              </a:ext>
            </a:extLst>
          </p:cNvPr>
          <p:cNvSpPr/>
          <p:nvPr/>
        </p:nvSpPr>
        <p:spPr>
          <a:xfrm rot="3880684">
            <a:off x="7124213" y="3187696"/>
            <a:ext cx="3151036" cy="532882"/>
          </a:xfrm>
          <a:prstGeom prst="roundRect">
            <a:avLst/>
          </a:prstGeom>
          <a:solidFill>
            <a:schemeClr val="accent6">
              <a:lumMod val="75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Regenwald</a:t>
            </a:r>
          </a:p>
        </p:txBody>
      </p:sp>
      <p:sp>
        <p:nvSpPr>
          <p:cNvPr id="8" name="Pfeil nach rechts 7">
            <a:extLst>
              <a:ext uri="{FF2B5EF4-FFF2-40B4-BE49-F238E27FC236}">
                <a16:creationId xmlns:a16="http://schemas.microsoft.com/office/drawing/2014/main" id="{339945A6-96D5-BD28-A4C5-8867DD85AD4A}"/>
              </a:ext>
            </a:extLst>
          </p:cNvPr>
          <p:cNvSpPr/>
          <p:nvPr/>
        </p:nvSpPr>
        <p:spPr>
          <a:xfrm>
            <a:off x="7395897" y="1384400"/>
            <a:ext cx="492712"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1F42405A-214A-1F1C-5A85-4D7B0058D877}"/>
              </a:ext>
            </a:extLst>
          </p:cNvPr>
          <p:cNvSpPr/>
          <p:nvPr/>
        </p:nvSpPr>
        <p:spPr>
          <a:xfrm>
            <a:off x="7527912" y="1742031"/>
            <a:ext cx="492712"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5E96A249-73DB-4E2B-C555-15ACBF2CC51F}"/>
              </a:ext>
            </a:extLst>
          </p:cNvPr>
          <p:cNvSpPr/>
          <p:nvPr/>
        </p:nvSpPr>
        <p:spPr>
          <a:xfrm>
            <a:off x="7659051" y="2260874"/>
            <a:ext cx="492712"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DA28CE1A-87A8-277B-037A-8098ABA2A008}"/>
              </a:ext>
            </a:extLst>
          </p:cNvPr>
          <p:cNvSpPr/>
          <p:nvPr/>
        </p:nvSpPr>
        <p:spPr>
          <a:xfrm>
            <a:off x="7792024" y="2743262"/>
            <a:ext cx="492712"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0C603DA2-B943-7AA9-FCCE-7E1D67821098}"/>
              </a:ext>
            </a:extLst>
          </p:cNvPr>
          <p:cNvSpPr/>
          <p:nvPr/>
        </p:nvSpPr>
        <p:spPr>
          <a:xfrm>
            <a:off x="7905407" y="3266522"/>
            <a:ext cx="492712"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a:extLst>
              <a:ext uri="{FF2B5EF4-FFF2-40B4-BE49-F238E27FC236}">
                <a16:creationId xmlns:a16="http://schemas.microsoft.com/office/drawing/2014/main" id="{D47AFD0C-232C-46EC-9AFB-493F367609A3}"/>
              </a:ext>
            </a:extLst>
          </p:cNvPr>
          <p:cNvSpPr/>
          <p:nvPr/>
        </p:nvSpPr>
        <p:spPr>
          <a:xfrm>
            <a:off x="8036673" y="3748910"/>
            <a:ext cx="492712"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28391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1CBE7D-1C3C-50BD-667B-2F573E0550DE}"/>
              </a:ext>
            </a:extLst>
          </p:cNvPr>
          <p:cNvSpPr>
            <a:spLocks noGrp="1"/>
          </p:cNvSpPr>
          <p:nvPr>
            <p:ph type="title"/>
          </p:nvPr>
        </p:nvSpPr>
        <p:spPr>
          <a:xfrm>
            <a:off x="640080" y="325369"/>
            <a:ext cx="4368602" cy="1956841"/>
          </a:xfrm>
        </p:spPr>
        <p:txBody>
          <a:bodyPr anchor="b">
            <a:normAutofit/>
          </a:bodyPr>
          <a:lstStyle/>
          <a:p>
            <a:r>
              <a:rPr lang="de-DE" sz="5400" dirty="0"/>
              <a:t>Hohe Benzinkosten</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B841732C-3017-60E8-6521-4A92DBB9BA6C}"/>
              </a:ext>
            </a:extLst>
          </p:cNvPr>
          <p:cNvSpPr>
            <a:spLocks noGrp="1"/>
          </p:cNvSpPr>
          <p:nvPr>
            <p:ph idx="1"/>
          </p:nvPr>
        </p:nvSpPr>
        <p:spPr>
          <a:xfrm>
            <a:off x="640080" y="2872899"/>
            <a:ext cx="4243589" cy="3320668"/>
          </a:xfrm>
        </p:spPr>
        <p:txBody>
          <a:bodyPr>
            <a:normAutofit/>
          </a:bodyPr>
          <a:lstStyle/>
          <a:p>
            <a:pPr marL="0" indent="0">
              <a:buNone/>
            </a:pPr>
            <a:r>
              <a:rPr lang="de-DE" sz="2200" dirty="0"/>
              <a:t>Die hohen Dieselkosten erschweren eine lukrative Landwirtschaft. Die Bewässerungssysteme werden an dem meisten Orten mit Hilfe von Dieselpumpen betrieben. Um zu den Farmen zu gelangen, werden Motortaxis oder Autos genutzt die ebenfalls  Benzin verbrauchen. </a:t>
            </a:r>
          </a:p>
        </p:txBody>
      </p:sp>
      <p:pic>
        <p:nvPicPr>
          <p:cNvPr id="5122" name="Picture 2" descr="Ein Bild, das Text, Himmel, draußen, Schild enthält.&#10;&#10;Automatisch generierte Beschreibung">
            <a:extLst>
              <a:ext uri="{FF2B5EF4-FFF2-40B4-BE49-F238E27FC236}">
                <a16:creationId xmlns:a16="http://schemas.microsoft.com/office/drawing/2014/main" id="{CD82A358-B975-E695-5E65-64004A3C6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47" r="-1" b="787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03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185B72-A465-36ED-AFA5-62DDFEB4B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62" r="9090" b="3160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0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C015958-F82F-AFAD-4D25-A8F7F9EDE1A7}"/>
              </a:ext>
            </a:extLst>
          </p:cNvPr>
          <p:cNvSpPr>
            <a:spLocks noGrp="1"/>
          </p:cNvSpPr>
          <p:nvPr>
            <p:ph type="title"/>
          </p:nvPr>
        </p:nvSpPr>
        <p:spPr>
          <a:xfrm>
            <a:off x="371094" y="1161288"/>
            <a:ext cx="3438144" cy="1124712"/>
          </a:xfrm>
        </p:spPr>
        <p:txBody>
          <a:bodyPr anchor="b">
            <a:normAutofit fontScale="90000"/>
          </a:bodyPr>
          <a:lstStyle/>
          <a:p>
            <a:r>
              <a:rPr lang="de-DE" sz="2800" dirty="0"/>
              <a:t>1. Projekt</a:t>
            </a:r>
            <a:br>
              <a:rPr lang="de-DE" sz="2800" dirty="0"/>
            </a:br>
            <a:r>
              <a:rPr lang="de-DE" sz="2800" dirty="0"/>
              <a:t>Diesel durch Solar ersetzen </a:t>
            </a: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04C6683-80F3-BFC2-3919-65C9907911DC}"/>
              </a:ext>
            </a:extLst>
          </p:cNvPr>
          <p:cNvSpPr>
            <a:spLocks noGrp="1"/>
          </p:cNvSpPr>
          <p:nvPr>
            <p:ph idx="1"/>
          </p:nvPr>
        </p:nvSpPr>
        <p:spPr>
          <a:xfrm>
            <a:off x="371094" y="2718054"/>
            <a:ext cx="3591306" cy="3207258"/>
          </a:xfrm>
        </p:spPr>
        <p:txBody>
          <a:bodyPr anchor="t">
            <a:normAutofit fontScale="92500" lnSpcReduction="10000"/>
          </a:bodyPr>
          <a:lstStyle/>
          <a:p>
            <a:pPr marL="0" indent="0">
              <a:buNone/>
            </a:pPr>
            <a:r>
              <a:rPr lang="de-DE" sz="1700" dirty="0"/>
              <a:t>Diese Pumpe dient zur Bewässerung von 5 Hektar Land. Die Kosten belaufen sich auf monatlich 630€, obwohl das Land nur Erträge in Höhe von 420€ liefert. Pro Monat werden ca. 126 l verbraucht. </a:t>
            </a:r>
          </a:p>
          <a:p>
            <a:pPr marL="0" indent="0">
              <a:buNone/>
            </a:pPr>
            <a:endParaRPr lang="de-DE" sz="1700" dirty="0"/>
          </a:p>
          <a:p>
            <a:pPr marL="0" indent="0">
              <a:buNone/>
            </a:pPr>
            <a:r>
              <a:rPr lang="de-DE" sz="1700" dirty="0"/>
              <a:t>Hier kommen negative Faktoren zusammen: </a:t>
            </a:r>
          </a:p>
          <a:p>
            <a:pPr marL="342900" indent="-342900">
              <a:buAutoNum type="arabicPeriod"/>
            </a:pPr>
            <a:r>
              <a:rPr lang="de-DE" sz="1700" dirty="0"/>
              <a:t>Ineffiziente, teure Technologie</a:t>
            </a:r>
          </a:p>
          <a:p>
            <a:pPr marL="342900" indent="-342900">
              <a:buAutoNum type="arabicPeriod"/>
            </a:pPr>
            <a:r>
              <a:rPr lang="de-DE" sz="1700" dirty="0"/>
              <a:t>Hoher CO2 Ausstoß </a:t>
            </a:r>
          </a:p>
          <a:p>
            <a:pPr marL="342900" indent="-342900">
              <a:buAutoNum type="arabicPeriod"/>
            </a:pPr>
            <a:r>
              <a:rPr lang="de-DE" sz="1700" dirty="0"/>
              <a:t>Abhängigkeit von fossilen Energieträgern</a:t>
            </a:r>
          </a:p>
          <a:p>
            <a:pPr marL="342900" indent="-342900">
              <a:buAutoNum type="arabicPeriod"/>
            </a:pPr>
            <a:endParaRPr lang="de-DE" sz="1700" dirty="0"/>
          </a:p>
          <a:p>
            <a:pPr marL="342900" indent="-342900">
              <a:buAutoNum type="arabicPeriod"/>
            </a:pPr>
            <a:endParaRPr lang="de-DE" sz="1700" dirty="0"/>
          </a:p>
          <a:p>
            <a:pPr marL="342900" indent="-342900">
              <a:buAutoNum type="arabicPeriod"/>
            </a:pPr>
            <a:endParaRPr lang="de-DE" sz="1700" dirty="0"/>
          </a:p>
          <a:p>
            <a:pPr marL="0" indent="0">
              <a:buNone/>
            </a:pPr>
            <a:endParaRPr lang="de-DE" sz="1700" dirty="0"/>
          </a:p>
        </p:txBody>
      </p:sp>
    </p:spTree>
    <p:extLst>
      <p:ext uri="{BB962C8B-B14F-4D97-AF65-F5344CB8AC3E}">
        <p14:creationId xmlns:p14="http://schemas.microsoft.com/office/powerpoint/2010/main" val="164363949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in Bild, das draußen, Baum, Himmel, Gras enthält.&#10;&#10;Automatisch generierte Beschreibung">
            <a:extLst>
              <a:ext uri="{FF2B5EF4-FFF2-40B4-BE49-F238E27FC236}">
                <a16:creationId xmlns:a16="http://schemas.microsoft.com/office/drawing/2014/main" id="{50AB2549-B9AD-BCC5-D19C-F23449789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5"/>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11B579A-54CC-1F70-BF13-94FB5E2493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45"/>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058" name="Freeform: Shape 2057">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0" name="Freeform: Shape 2059">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FE83457-E662-23D5-D3F9-7C5C30A293DD}"/>
              </a:ext>
            </a:extLst>
          </p:cNvPr>
          <p:cNvSpPr>
            <a:spLocks noGrp="1"/>
          </p:cNvSpPr>
          <p:nvPr>
            <p:ph type="title"/>
          </p:nvPr>
        </p:nvSpPr>
        <p:spPr>
          <a:xfrm>
            <a:off x="448056" y="681038"/>
            <a:ext cx="2804504" cy="1325563"/>
          </a:xfrm>
        </p:spPr>
        <p:txBody>
          <a:bodyPr anchor="ctr">
            <a:normAutofit fontScale="90000"/>
          </a:bodyPr>
          <a:lstStyle/>
          <a:p>
            <a:r>
              <a:rPr lang="de-DE" sz="2800" dirty="0"/>
              <a:t>Saubere Bewässerung für nachhaltige Landwirtschaft</a:t>
            </a:r>
          </a:p>
        </p:txBody>
      </p:sp>
      <p:sp>
        <p:nvSpPr>
          <p:cNvPr id="2062" name="Rectangle 2061">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4" name="Rectangle 206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D64374D-F181-1D36-98D4-7C3DDC7E9331}"/>
              </a:ext>
            </a:extLst>
          </p:cNvPr>
          <p:cNvSpPr>
            <a:spLocks noGrp="1"/>
          </p:cNvSpPr>
          <p:nvPr>
            <p:ph idx="1"/>
          </p:nvPr>
        </p:nvSpPr>
        <p:spPr>
          <a:xfrm>
            <a:off x="448056" y="2258171"/>
            <a:ext cx="3346178" cy="3918792"/>
          </a:xfrm>
        </p:spPr>
        <p:txBody>
          <a:bodyPr>
            <a:normAutofit fontScale="92500" lnSpcReduction="20000"/>
          </a:bodyPr>
          <a:lstStyle/>
          <a:p>
            <a:pPr marL="0" indent="0">
              <a:buNone/>
            </a:pPr>
            <a:r>
              <a:rPr lang="de-DE" sz="1800" dirty="0"/>
              <a:t>3 Monate im Jahr genügen die Regenfälle um die Landwirtschaft ohne zusätzliche Bewässerung zu betreiben. </a:t>
            </a:r>
          </a:p>
          <a:p>
            <a:pPr marL="0" indent="0">
              <a:buNone/>
            </a:pPr>
            <a:r>
              <a:rPr lang="de-DE" sz="1800" dirty="0"/>
              <a:t>Durch den Klimawandel nehmen die natürlichen Regenfälle immer weiter ab. Deshalb wird auf die furchtbaren Flächen im Regenwald ausgewichen. </a:t>
            </a:r>
          </a:p>
          <a:p>
            <a:pPr marL="0" indent="0">
              <a:buNone/>
            </a:pPr>
            <a:r>
              <a:rPr lang="de-DE" sz="1800" dirty="0"/>
              <a:t>Ursache ist die hohe CO2 Konzentration. </a:t>
            </a:r>
          </a:p>
          <a:p>
            <a:pPr marL="0" indent="0">
              <a:buNone/>
            </a:pPr>
            <a:r>
              <a:rPr lang="de-DE" sz="1800" dirty="0"/>
              <a:t>Wir bekämpfen mit dem Projekt Ursache und Wirkung: </a:t>
            </a:r>
          </a:p>
          <a:p>
            <a:pPr marL="342900" indent="-342900">
              <a:buAutoNum type="arabicPeriod"/>
            </a:pPr>
            <a:r>
              <a:rPr lang="de-DE" sz="1800" dirty="0"/>
              <a:t>CO2 Reduzierung</a:t>
            </a:r>
          </a:p>
          <a:p>
            <a:pPr marL="342900" indent="-342900">
              <a:buAutoNum type="arabicPeriod"/>
            </a:pPr>
            <a:r>
              <a:rPr lang="de-DE" sz="1800" dirty="0"/>
              <a:t>Erhalt der Vegetation </a:t>
            </a:r>
          </a:p>
          <a:p>
            <a:pPr marL="342900" indent="-342900">
              <a:buAutoNum type="arabicPeriod"/>
            </a:pPr>
            <a:r>
              <a:rPr lang="de-DE" sz="1800" dirty="0"/>
              <a:t>Unabhängigkeit</a:t>
            </a:r>
          </a:p>
        </p:txBody>
      </p:sp>
    </p:spTree>
    <p:extLst>
      <p:ext uri="{BB962C8B-B14F-4D97-AF65-F5344CB8AC3E}">
        <p14:creationId xmlns:p14="http://schemas.microsoft.com/office/powerpoint/2010/main" val="239548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4B151-D3CA-CCB9-F797-28DE2291F1F1}"/>
              </a:ext>
            </a:extLst>
          </p:cNvPr>
          <p:cNvSpPr>
            <a:spLocks noGrp="1"/>
          </p:cNvSpPr>
          <p:nvPr>
            <p:ph type="title"/>
          </p:nvPr>
        </p:nvSpPr>
        <p:spPr/>
        <p:txBody>
          <a:bodyPr/>
          <a:lstStyle/>
          <a:p>
            <a:r>
              <a:rPr lang="de-DE" dirty="0"/>
              <a:t>Kosten </a:t>
            </a:r>
            <a:br>
              <a:rPr lang="de-DE" dirty="0"/>
            </a:br>
            <a:r>
              <a:rPr lang="de-DE" sz="4400" dirty="0"/>
              <a:t>1. Projekt Diesel durch Solar ersetzen </a:t>
            </a:r>
            <a:endParaRPr lang="de-DE" dirty="0"/>
          </a:p>
        </p:txBody>
      </p:sp>
      <p:sp>
        <p:nvSpPr>
          <p:cNvPr id="3" name="Inhaltsplatzhalter 2">
            <a:extLst>
              <a:ext uri="{FF2B5EF4-FFF2-40B4-BE49-F238E27FC236}">
                <a16:creationId xmlns:a16="http://schemas.microsoft.com/office/drawing/2014/main" id="{6ABF14FE-8C89-31E4-211B-C64A7C016036}"/>
              </a:ext>
            </a:extLst>
          </p:cNvPr>
          <p:cNvSpPr>
            <a:spLocks noGrp="1"/>
          </p:cNvSpPr>
          <p:nvPr>
            <p:ph idx="1"/>
          </p:nvPr>
        </p:nvSpPr>
        <p:spPr/>
        <p:txBody>
          <a:bodyPr>
            <a:normAutofit fontScale="70000" lnSpcReduction="20000"/>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cs typeface="Times New Roman" panose="02020603050405020304" pitchFamily="18" charset="0"/>
              </a:rPr>
              <a:t>Module:	</a:t>
            </a:r>
            <a:r>
              <a:rPr lang="en-US" sz="3200" dirty="0">
                <a:effectLst/>
                <a:latin typeface="Calibri" panose="020F0502020204030204" pitchFamily="34" charset="0"/>
                <a:ea typeface="Calibri" panose="020F0502020204030204" pitchFamily="34" charset="0"/>
                <a:cs typeface="Times New Roman" panose="02020603050405020304" pitchFamily="18" charset="0"/>
              </a:rPr>
              <a:t>16 x Trina Solar, TSM-PB320 	(5.12kW)</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3.200€</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err="1">
                <a:effectLst/>
                <a:latin typeface="Calibri" panose="020F0502020204030204" pitchFamily="34" charset="0"/>
                <a:ea typeface="Calibri" panose="020F0502020204030204" pitchFamily="34" charset="0"/>
                <a:cs typeface="Times New Roman" panose="02020603050405020304" pitchFamily="18" charset="0"/>
              </a:rPr>
              <a:t>Wechselrichter</a:t>
            </a:r>
            <a:r>
              <a:rPr lang="en-US" sz="3200" dirty="0">
                <a:effectLst/>
                <a:latin typeface="Calibri" panose="020F0502020204030204" pitchFamily="34" charset="0"/>
                <a:ea typeface="Calibri" panose="020F0502020204030204" pitchFamily="34" charset="0"/>
                <a:cs typeface="Times New Roman" panose="02020603050405020304" pitchFamily="18" charset="0"/>
              </a:rPr>
              <a:t>:	1 x Sunny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Tripower</a:t>
            </a:r>
            <a:r>
              <a:rPr lang="en-US" sz="3200" dirty="0">
                <a:effectLst/>
                <a:latin typeface="Calibri" panose="020F0502020204030204" pitchFamily="34" charset="0"/>
                <a:ea typeface="Calibri" panose="020F0502020204030204" pitchFamily="34" charset="0"/>
                <a:cs typeface="Times New Roman" panose="02020603050405020304" pitchFamily="18" charset="0"/>
              </a:rPr>
              <a:t> 24000 TL-US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4.500€</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3200" dirty="0">
                <a:effectLst/>
                <a:latin typeface="Calibri" panose="020F0502020204030204" pitchFamily="34" charset="0"/>
                <a:ea typeface="Calibri" panose="020F0502020204030204" pitchFamily="34" charset="0"/>
                <a:cs typeface="Times New Roman" panose="02020603050405020304" pitchFamily="18" charset="0"/>
              </a:rPr>
              <a:t>Kabel: 13,2m Kabel 	10mm						</a:t>
            </a:r>
            <a:r>
              <a:rPr lang="de-DE" sz="3200" b="1" dirty="0">
                <a:effectLst/>
                <a:latin typeface="Calibri" panose="020F0502020204030204" pitchFamily="34" charset="0"/>
                <a:ea typeface="Calibri" panose="020F0502020204030204" pitchFamily="34" charset="0"/>
                <a:cs typeface="Times New Roman" panose="02020603050405020304" pitchFamily="18" charset="0"/>
              </a:rPr>
              <a:t>48 € (15m)</a:t>
            </a:r>
            <a:r>
              <a:rPr lang="de-DE" sz="3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3200" dirty="0">
                <a:effectLst/>
                <a:latin typeface="Calibri" panose="020F0502020204030204" pitchFamily="34" charset="0"/>
                <a:ea typeface="Calibri" panose="020F0502020204030204" pitchFamily="34" charset="0"/>
                <a:cs typeface="Times New Roman" panose="02020603050405020304" pitchFamily="18" charset="0"/>
              </a:rPr>
              <a:t>Speicher:	</a:t>
            </a:r>
            <a:r>
              <a:rPr lang="en-US" sz="3200" dirty="0">
                <a:effectLst/>
                <a:latin typeface="Calibri" panose="020F0502020204030204" pitchFamily="34" charset="0"/>
                <a:ea typeface="Calibri" panose="020F0502020204030204" pitchFamily="34" charset="0"/>
                <a:cs typeface="Times New Roman" panose="02020603050405020304" pitchFamily="18" charset="0"/>
              </a:rPr>
              <a:t>BYD BATTERY-BOX PREMIUM HVS 10.2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8.800€</a:t>
            </a:r>
          </a:p>
          <a:p>
            <a:pPr>
              <a:lnSpc>
                <a:spcPct val="107000"/>
              </a:lnSpc>
              <a:spcAft>
                <a:spcPts val="800"/>
              </a:spcAft>
            </a:pPr>
            <a:r>
              <a:rPr lang="en-US" sz="3200" i="1" dirty="0" err="1">
                <a:effectLst/>
                <a:latin typeface="Calibri" panose="020F0502020204030204" pitchFamily="34" charset="0"/>
                <a:ea typeface="Calibri" panose="020F0502020204030204" pitchFamily="34" charset="0"/>
                <a:cs typeface="Times New Roman" panose="02020603050405020304" pitchFamily="18" charset="0"/>
              </a:rPr>
              <a:t>Pumpe</a:t>
            </a:r>
            <a:r>
              <a:rPr lang="en-US" sz="3200" i="1"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latin typeface="Calibri" panose="020F0502020204030204" pitchFamily="34" charset="0"/>
                <a:ea typeface="Calibri" panose="020F0502020204030204" pitchFamily="34" charset="0"/>
                <a:cs typeface="Times New Roman" panose="02020603050405020304" pitchFamily="18" charset="0"/>
              </a:rPr>
              <a:t>6.500€</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de-DE" sz="3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de-DE" sz="3200" dirty="0">
                <a:effectLst/>
                <a:latin typeface="Calibri" panose="020F0502020204030204" pitchFamily="34" charset="0"/>
                <a:ea typeface="Calibri" panose="020F0502020204030204" pitchFamily="34" charset="0"/>
                <a:cs typeface="Times New Roman" panose="02020603050405020304" pitchFamily="18" charset="0"/>
              </a:rPr>
              <a:t>									Total: </a:t>
            </a:r>
            <a:r>
              <a:rPr lang="de-DE" sz="3200" b="1" u="sng" dirty="0">
                <a:effectLst/>
                <a:latin typeface="Calibri" panose="020F0502020204030204" pitchFamily="34" charset="0"/>
                <a:ea typeface="Calibri" panose="020F0502020204030204" pitchFamily="34" charset="0"/>
                <a:cs typeface="Times New Roman" panose="02020603050405020304" pitchFamily="18" charset="0"/>
              </a:rPr>
              <a:t>23.048€</a:t>
            </a:r>
          </a:p>
          <a:p>
            <a:pPr marL="0" indent="0">
              <a:lnSpc>
                <a:spcPct val="107000"/>
              </a:lnSpc>
              <a:spcAft>
                <a:spcPts val="800"/>
              </a:spcAft>
              <a:buNone/>
            </a:pPr>
            <a:r>
              <a:rPr lang="de-DE" sz="3200" b="1" dirty="0">
                <a:latin typeface="Calibri" panose="020F0502020204030204" pitchFamily="34" charset="0"/>
                <a:ea typeface="Calibri" panose="020F0502020204030204" pitchFamily="34" charset="0"/>
                <a:cs typeface="Times New Roman" panose="02020603050405020304" pitchFamily="18" charset="0"/>
              </a:rPr>
              <a:t>								</a:t>
            </a:r>
            <a:r>
              <a:rPr lang="de-DE" sz="3200" b="1" u="sng" dirty="0">
                <a:latin typeface="Calibri" panose="020F0502020204030204" pitchFamily="34" charset="0"/>
                <a:ea typeface="Calibri" panose="020F0502020204030204" pitchFamily="34" charset="0"/>
                <a:cs typeface="Times New Roman" panose="02020603050405020304" pitchFamily="18" charset="0"/>
              </a:rPr>
              <a:t>X 2,5 </a:t>
            </a:r>
            <a:r>
              <a:rPr lang="de-DE" sz="3200" b="1" u="sng" dirty="0" err="1">
                <a:latin typeface="Calibri" panose="020F0502020204030204" pitchFamily="34" charset="0"/>
                <a:ea typeface="Calibri" panose="020F0502020204030204" pitchFamily="34" charset="0"/>
                <a:cs typeface="Times New Roman" panose="02020603050405020304" pitchFamily="18" charset="0"/>
              </a:rPr>
              <a:t>faktor</a:t>
            </a:r>
            <a:r>
              <a:rPr lang="de-DE" sz="3200" b="1" u="sng" dirty="0">
                <a:latin typeface="Calibri" panose="020F0502020204030204" pitchFamily="34" charset="0"/>
                <a:ea typeface="Calibri" panose="020F0502020204030204" pitchFamily="34" charset="0"/>
                <a:cs typeface="Times New Roman" panose="02020603050405020304" pitchFamily="18" charset="0"/>
              </a:rPr>
              <a:t>:   57.620€</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858223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628276-5F47-7CD1-E02F-90755DA7393B}"/>
              </a:ext>
            </a:extLst>
          </p:cNvPr>
          <p:cNvSpPr>
            <a:spLocks noGrp="1"/>
          </p:cNvSpPr>
          <p:nvPr>
            <p:ph type="title"/>
          </p:nvPr>
        </p:nvSpPr>
        <p:spPr>
          <a:xfrm>
            <a:off x="1288064" y="1284731"/>
            <a:ext cx="9637776" cy="929046"/>
          </a:xfrm>
        </p:spPr>
        <p:txBody>
          <a:bodyPr>
            <a:normAutofit fontScale="90000"/>
          </a:bodyPr>
          <a:lstStyle/>
          <a:p>
            <a:pPr algn="ctr"/>
            <a:r>
              <a:rPr lang="de-DE" dirty="0"/>
              <a:t>Wirtschaftlichkeit </a:t>
            </a:r>
            <a:br>
              <a:rPr lang="de-DE" dirty="0"/>
            </a:br>
            <a:r>
              <a:rPr lang="de-DE" dirty="0"/>
              <a:t>(Konservativ)  </a:t>
            </a:r>
          </a:p>
        </p:txBody>
      </p:sp>
      <p:graphicFrame>
        <p:nvGraphicFramePr>
          <p:cNvPr id="4" name="Inhaltsplatzhalter 3">
            <a:extLst>
              <a:ext uri="{FF2B5EF4-FFF2-40B4-BE49-F238E27FC236}">
                <a16:creationId xmlns:a16="http://schemas.microsoft.com/office/drawing/2014/main" id="{CDE3CA0E-3387-31E8-7887-E9A511D31B3D}"/>
              </a:ext>
            </a:extLst>
          </p:cNvPr>
          <p:cNvGraphicFramePr>
            <a:graphicFrameLocks noGrp="1"/>
          </p:cNvGraphicFramePr>
          <p:nvPr>
            <p:ph idx="1"/>
            <p:extLst>
              <p:ext uri="{D42A27DB-BD31-4B8C-83A1-F6EECF244321}">
                <p14:modId xmlns:p14="http://schemas.microsoft.com/office/powerpoint/2010/main" val="2843742689"/>
              </p:ext>
            </p:extLst>
          </p:nvPr>
        </p:nvGraphicFramePr>
        <p:xfrm>
          <a:off x="1289304" y="2371780"/>
          <a:ext cx="9637776" cy="3218688"/>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fik 5">
            <a:extLst>
              <a:ext uri="{FF2B5EF4-FFF2-40B4-BE49-F238E27FC236}">
                <a16:creationId xmlns:a16="http://schemas.microsoft.com/office/drawing/2014/main" id="{02F8AD0C-0B58-657A-AB31-D262E11AC44F}"/>
              </a:ext>
            </a:extLst>
          </p:cNvPr>
          <p:cNvPicPr>
            <a:picLocks noChangeAspect="1"/>
          </p:cNvPicPr>
          <p:nvPr/>
        </p:nvPicPr>
        <p:blipFill>
          <a:blip r:embed="rId3"/>
          <a:stretch>
            <a:fillRect/>
          </a:stretch>
        </p:blipFill>
        <p:spPr>
          <a:xfrm>
            <a:off x="966784" y="960109"/>
            <a:ext cx="2867025" cy="1724025"/>
          </a:xfrm>
          <a:prstGeom prst="rect">
            <a:avLst/>
          </a:prstGeom>
        </p:spPr>
      </p:pic>
    </p:spTree>
    <p:extLst>
      <p:ext uri="{BB962C8B-B14F-4D97-AF65-F5344CB8AC3E}">
        <p14:creationId xmlns:p14="http://schemas.microsoft.com/office/powerpoint/2010/main" val="291508003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912</Words>
  <Application>Microsoft Macintosh PowerPoint</Application>
  <PresentationFormat>Breitbild</PresentationFormat>
  <Paragraphs>105</Paragraphs>
  <Slides>19</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Arial</vt:lpstr>
      <vt:lpstr>Calibri</vt:lpstr>
      <vt:lpstr>Calibri Light</vt:lpstr>
      <vt:lpstr>Office</vt:lpstr>
      <vt:lpstr>PV @ Piura</vt:lpstr>
      <vt:lpstr>Die Region</vt:lpstr>
      <vt:lpstr>Wirtschaftliche Ausgangssituation </vt:lpstr>
      <vt:lpstr>Chulucanas</vt:lpstr>
      <vt:lpstr>Hohe Benzinkosten</vt:lpstr>
      <vt:lpstr>1. Projekt Diesel durch Solar ersetzen </vt:lpstr>
      <vt:lpstr>Saubere Bewässerung für nachhaltige Landwirtschaft</vt:lpstr>
      <vt:lpstr>Kosten  1. Projekt Diesel durch Solar ersetzen </vt:lpstr>
      <vt:lpstr>Wirtschaftlichkeit  (Konservativ)  </vt:lpstr>
      <vt:lpstr>Wirtschaftlichkeit  (Spende + idealisiert)  </vt:lpstr>
      <vt:lpstr>Wirtschaftlichkeit Dieselmotor </vt:lpstr>
      <vt:lpstr>Reproduzierbarkeit des Projekts</vt:lpstr>
      <vt:lpstr>2. Projekt  Verbesserung der Lebensbedingung auf den Farmen </vt:lpstr>
      <vt:lpstr>Ein Dach über den Kopf </vt:lpstr>
      <vt:lpstr>PV Simulation </vt:lpstr>
      <vt:lpstr>Kosten  2. Projekt Verbesserung der Lebensbedingung auf den Farmen  </vt:lpstr>
      <vt:lpstr>3. Projekt  Gesunde Ernährung </vt:lpstr>
      <vt:lpstr>4. Projekt  Nachhaltige Landwirtschaft  </vt:lpstr>
      <vt:lpstr>Projektphasen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 Piura</dc:title>
  <dc:creator>Wiesner, Enrico</dc:creator>
  <cp:lastModifiedBy>Enrico Wiesner</cp:lastModifiedBy>
  <cp:revision>8</cp:revision>
  <dcterms:created xsi:type="dcterms:W3CDTF">2022-09-17T04:21:42Z</dcterms:created>
  <dcterms:modified xsi:type="dcterms:W3CDTF">2023-03-11T16:52:34Z</dcterms:modified>
</cp:coreProperties>
</file>